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9" r:id="rId3"/>
    <p:sldId id="264" r:id="rId4"/>
    <p:sldId id="299" r:id="rId5"/>
    <p:sldId id="275" r:id="rId6"/>
    <p:sldId id="267" r:id="rId7"/>
    <p:sldId id="272" r:id="rId8"/>
    <p:sldId id="301" r:id="rId9"/>
    <p:sldId id="302" r:id="rId10"/>
    <p:sldId id="308" r:id="rId11"/>
    <p:sldId id="303" r:id="rId12"/>
    <p:sldId id="309" r:id="rId13"/>
    <p:sldId id="305" r:id="rId14"/>
    <p:sldId id="306" r:id="rId15"/>
    <p:sldId id="304" r:id="rId16"/>
    <p:sldId id="307" r:id="rId17"/>
    <p:sldId id="310" r:id="rId18"/>
    <p:sldId id="311" r:id="rId19"/>
    <p:sldId id="312" r:id="rId20"/>
    <p:sldId id="313" r:id="rId21"/>
    <p:sldId id="314" r:id="rId22"/>
    <p:sldId id="315" r:id="rId23"/>
    <p:sldId id="265" r:id="rId24"/>
    <p:sldId id="276" r:id="rId25"/>
    <p:sldId id="270" r:id="rId26"/>
    <p:sldId id="271" r:id="rId27"/>
    <p:sldId id="316" r:id="rId28"/>
    <p:sldId id="317" r:id="rId29"/>
    <p:sldId id="319" r:id="rId30"/>
    <p:sldId id="281" r:id="rId31"/>
    <p:sldId id="282" r:id="rId32"/>
    <p:sldId id="294" r:id="rId33"/>
    <p:sldId id="297" r:id="rId34"/>
    <p:sldId id="295" r:id="rId35"/>
    <p:sldId id="296" r:id="rId36"/>
    <p:sldId id="291" r:id="rId37"/>
    <p:sldId id="284" r:id="rId38"/>
    <p:sldId id="292" r:id="rId39"/>
    <p:sldId id="289" r:id="rId40"/>
    <p:sldId id="298" r:id="rId41"/>
    <p:sldId id="287" r:id="rId42"/>
    <p:sldId id="290" r:id="rId43"/>
    <p:sldId id="266" r:id="rId44"/>
    <p:sldId id="258" r:id="rId45"/>
    <p:sldId id="320" r:id="rId46"/>
    <p:sldId id="293" r:id="rId4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5B42"/>
    <a:srgbClr val="2F4164"/>
    <a:srgbClr val="12160F"/>
    <a:srgbClr val="110B0C"/>
    <a:srgbClr val="30937B"/>
    <a:srgbClr val="000011"/>
    <a:srgbClr val="121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2"/>
    <p:restoredTop sz="94557"/>
  </p:normalViewPr>
  <p:slideViewPr>
    <p:cSldViewPr snapToGrid="0">
      <p:cViewPr>
        <p:scale>
          <a:sx n="122" d="100"/>
          <a:sy n="122" d="100"/>
        </p:scale>
        <p:origin x="14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6E50A-C942-374E-870E-2C6B4682A9EC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0BF01-2F14-5440-9CC9-F7D3C283C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29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BF01-2F14-5440-9CC9-F7D3C283C8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49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BF01-2F14-5440-9CC9-F7D3C283C8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0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BF01-2F14-5440-9CC9-F7D3C283C8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3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BF01-2F14-5440-9CC9-F7D3C283C8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0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BF01-2F14-5440-9CC9-F7D3C283C8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08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BF01-2F14-5440-9CC9-F7D3C283C8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3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BF01-2F14-5440-9CC9-F7D3C283C8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6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BF01-2F14-5440-9CC9-F7D3C283C8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65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BF01-2F14-5440-9CC9-F7D3C283C8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1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7E24-865C-08F6-AA79-977B14C96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1CAF1-B0E9-2D17-9DBB-505414B42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F1507-BC67-9BB7-7709-F129467E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049C9-C3EA-6B81-5E7A-996B7146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D82F8-A268-EE75-5D83-6D79DCFF3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4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E760-BDE6-AA55-0464-9696181E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6BE55-22F8-E721-7163-52E1EDFC6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3D4B7-70D7-EFE1-088D-C7244FC8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E47EF-153E-C5C9-4B00-B232A564E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DF28F-F960-ED8D-21BA-9A334381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6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FE60DB-1296-3525-D79A-AE908B468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5D61D-BBE0-F01D-E2ED-6EC3EF128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9BB98-96F8-9DA4-3958-CCDAEECC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1EC2A-B21B-10F7-50FD-DE8A3251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DB611-6B1B-6F12-E998-AC6489A1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3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CCC4-FF82-BC32-EC62-CDC82FD2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1120-8F12-6CA3-F4FA-4E55DDA27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0D183-1F34-3A37-9E68-917A1D5C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9C65F-0F40-B45D-0705-2E82BFB0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99133-E129-7D42-EC7D-EA519722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6B78-72C2-F270-8897-BAADED51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83E96-12FA-B1F5-B5A8-60346CBA9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A2C60-4827-146A-EE44-6B9CD5D2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85C07-41C5-802E-E73A-101DA4E1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8BBF6-1743-EA59-2095-2758C3A90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7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A23A-0B43-5725-C0BB-EC57AA76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7E699-AE2F-DE0A-9D49-6C4A9745A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2288F-0363-65F2-1BB2-C8394E94A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8ECDD-A317-4409-D2C2-8D12441D1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EC9A8-B55E-738E-1D9C-73EC3CC9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F1F0F-F88D-7509-3C65-3ACF805D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2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D95E-8A06-4D7B-E340-42B4BB89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81494-5A58-6081-4D86-0FBBD082E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B5796-648B-1BA5-20BE-FDA4DC3CB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4C0E7-EFD3-CA91-86D8-401DEA9D1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5056B-9C9D-0D76-06B1-4E57367D7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C1275-59D4-F4AA-DEB3-40ADEE45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04143-C263-622C-D9AC-8012388A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D0DF1-4207-A3A1-1F41-DDAB9F5A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2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6EA7-8B31-F8EC-AAD2-31CE7C1E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E0859-7261-66D2-45A1-5C413EC5A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FF4DC-B2CC-8B92-EBC7-9EF2512A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093E1-15FA-851A-8412-730856C0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07E13-AA97-A456-71D6-286E5537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B8E98-3776-50E1-D5B3-E35D56453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707F1-5DBA-6D04-53A3-BD4FDD4E2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ED7A-D7E0-13B9-42B7-698F5FA9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30216-44B2-4D9D-B2BE-E4948DED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F5629-BF3C-4E92-9444-72020EED5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1EEFB-F1F6-DC66-2E12-79ADC6AF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F34B9-88A3-DFD5-104C-C8843267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7738C-59D4-46DF-A68B-929252D2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4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CA7D-C097-39A7-AE82-02F7722C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77D53-28BE-A202-9FA8-A18EB6D8A7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87A4F-893B-646C-24D8-A16C64D74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33ACB-7E5A-53AC-06F1-C0C6353EE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53B26-74D9-2816-CBA7-6A122C61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7C6F0-5A17-68E5-DA70-FA793107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47390-0E07-2209-9B28-FB626F84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AB953-8F71-F5EC-8F3D-759F551A8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84208-F99D-5AD2-3D01-F00C216BD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8DC38-BEC0-784A-886E-B973041B2E2B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5C3CA-6F32-D0B6-8AE6-10090CCB8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56DD2-D307-975B-0B7C-F23B29DD5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F5750-7D17-DB42-A14F-42CB7A25B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32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pp2.ge.ch/ecohrcinternet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ui.vision/rpa/docs/selenium-ide/storetext" TargetMode="External"/><Relationship Id="rId2" Type="http://schemas.openxmlformats.org/officeDocument/2006/relationships/hyperlink" Target="https://ui.vision/rpa/docs/selenium-ide/web-scrap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s://www.guru99.com/store-variables-handling-selenium-ide.html" TargetMode="External"/><Relationship Id="rId4" Type="http://schemas.openxmlformats.org/officeDocument/2006/relationships/hyperlink" Target="https://youtu.be/SfYZ1xiuPx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819200B5-8025-55EA-C0E0-FE5BB146C6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685A1-6634-4FBF-4A49-34513F8C6149}"/>
              </a:ext>
            </a:extLst>
          </p:cNvPr>
          <p:cNvSpPr txBox="1"/>
          <p:nvPr/>
        </p:nvSpPr>
        <p:spPr>
          <a:xfrm>
            <a:off x="503013" y="981777"/>
            <a:ext cx="49930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Web-Scraping &amp; AI Large Language Models to support Philanthropy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90396-9B88-3525-49DB-FE8448313A0C}"/>
              </a:ext>
            </a:extLst>
          </p:cNvPr>
          <p:cNvSpPr txBox="1"/>
          <p:nvPr/>
        </p:nvSpPr>
        <p:spPr>
          <a:xfrm>
            <a:off x="1944999" y="2609698"/>
            <a:ext cx="210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Giuseppe </a:t>
            </a:r>
            <a:r>
              <a:rPr lang="en-US" dirty="0" err="1">
                <a:solidFill>
                  <a:schemeClr val="bg1"/>
                </a:solidFill>
              </a:rPr>
              <a:t>Ugazio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Lucia Gomez </a:t>
            </a:r>
            <a:r>
              <a:rPr lang="en-US" dirty="0" err="1">
                <a:solidFill>
                  <a:schemeClr val="bg1"/>
                </a:solidFill>
              </a:rPr>
              <a:t>Teijeiro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962B9F-99B8-E88B-876B-DBBED6308583}"/>
              </a:ext>
            </a:extLst>
          </p:cNvPr>
          <p:cNvSpPr/>
          <p:nvPr/>
        </p:nvSpPr>
        <p:spPr>
          <a:xfrm>
            <a:off x="779646" y="3960622"/>
            <a:ext cx="4292868" cy="2348564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Ready </a:t>
            </a:r>
            <a:r>
              <a:rPr lang="en-US" dirty="0">
                <a:sym typeface="Wingdings" pitchFamily="2" charset="2"/>
              </a:rPr>
              <a:t> !</a:t>
            </a:r>
          </a:p>
          <a:p>
            <a:pPr algn="ctr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- Install Firefox</a:t>
            </a:r>
          </a:p>
          <a:p>
            <a:r>
              <a:rPr lang="en-US" dirty="0">
                <a:sym typeface="Wingdings" pitchFamily="2" charset="2"/>
              </a:rPr>
              <a:t>- Install the Selenium IDE extension</a:t>
            </a:r>
          </a:p>
          <a:p>
            <a:r>
              <a:rPr lang="en-US" dirty="0">
                <a:sym typeface="Wingdings" pitchFamily="2" charset="2"/>
              </a:rPr>
              <a:t>- Copy the Colab file to your Google Drive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B9882D-2A64-3B48-B65A-870CE285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119" y="4211350"/>
            <a:ext cx="1906400" cy="19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1ADC2-31AD-F568-0FD6-69D8E9C1C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119" y="853941"/>
            <a:ext cx="1889430" cy="1909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CA9016-C32B-23A7-4761-FFCE003D1B02}"/>
              </a:ext>
            </a:extLst>
          </p:cNvPr>
          <p:cNvSpPr txBox="1"/>
          <p:nvPr/>
        </p:nvSpPr>
        <p:spPr>
          <a:xfrm>
            <a:off x="8923283" y="346841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22C3E-FBC5-F3A3-F364-6AABF0149BC5}"/>
              </a:ext>
            </a:extLst>
          </p:cNvPr>
          <p:cNvSpPr txBox="1"/>
          <p:nvPr/>
        </p:nvSpPr>
        <p:spPr>
          <a:xfrm>
            <a:off x="8513379" y="3775956"/>
            <a:ext cx="140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Google </a:t>
            </a:r>
            <a:r>
              <a:rPr lang="en-US" dirty="0" err="1">
                <a:solidFill>
                  <a:schemeClr val="bg1"/>
                </a:solidFill>
              </a:rPr>
              <a:t>colab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188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0" y="0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Diversity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CB6977-4EF4-3369-F4C3-9E4F7EDFC793}"/>
              </a:ext>
            </a:extLst>
          </p:cNvPr>
          <p:cNvSpPr/>
          <p:nvPr/>
        </p:nvSpPr>
        <p:spPr>
          <a:xfrm>
            <a:off x="9788389" y="0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 I start?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D93D40-5433-CA9E-A4CE-FD4959A7791C}"/>
              </a:ext>
            </a:extLst>
          </p:cNvPr>
          <p:cNvSpPr/>
          <p:nvPr/>
        </p:nvSpPr>
        <p:spPr>
          <a:xfrm>
            <a:off x="0" y="5496232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can AI do for me?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72395-C6B3-D261-A7E2-BC5F46F2EBCE}"/>
              </a:ext>
            </a:extLst>
          </p:cNvPr>
          <p:cNvSpPr/>
          <p:nvPr/>
        </p:nvSpPr>
        <p:spPr>
          <a:xfrm>
            <a:off x="9788388" y="5487766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needs Data</a:t>
            </a:r>
          </a:p>
        </p:txBody>
      </p:sp>
    </p:spTree>
    <p:extLst>
      <p:ext uri="{BB962C8B-B14F-4D97-AF65-F5344CB8AC3E}">
        <p14:creationId xmlns:p14="http://schemas.microsoft.com/office/powerpoint/2010/main" val="813887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3978695" y="260602"/>
            <a:ext cx="4266139" cy="896471"/>
          </a:xfrm>
          <a:prstGeom prst="roundRect">
            <a:avLst/>
          </a:prstGeom>
          <a:solidFill>
            <a:schemeClr val="tx1">
              <a:alpha val="5602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Generative AI &amp; LLMs</a:t>
            </a:r>
          </a:p>
        </p:txBody>
      </p:sp>
      <p:grpSp>
        <p:nvGrpSpPr>
          <p:cNvPr id="5" name="Google Shape;349;g2a035d6d96d_0_15">
            <a:extLst>
              <a:ext uri="{FF2B5EF4-FFF2-40B4-BE49-F238E27FC236}">
                <a16:creationId xmlns:a16="http://schemas.microsoft.com/office/drawing/2014/main" id="{FC479ECA-BA23-4230-F581-4F6D2F8E9BD4}"/>
              </a:ext>
            </a:extLst>
          </p:cNvPr>
          <p:cNvGrpSpPr/>
          <p:nvPr/>
        </p:nvGrpSpPr>
        <p:grpSpPr>
          <a:xfrm>
            <a:off x="2717925" y="1268984"/>
            <a:ext cx="6119078" cy="5510186"/>
            <a:chOff x="2779400" y="956375"/>
            <a:chExt cx="6521100" cy="5901625"/>
          </a:xfrm>
        </p:grpSpPr>
        <p:grpSp>
          <p:nvGrpSpPr>
            <p:cNvPr id="6" name="Google Shape;350;g2a035d6d96d_0_15">
              <a:extLst>
                <a:ext uri="{FF2B5EF4-FFF2-40B4-BE49-F238E27FC236}">
                  <a16:creationId xmlns:a16="http://schemas.microsoft.com/office/drawing/2014/main" id="{53DE21A8-8AAF-D4B8-133E-409D38F75704}"/>
                </a:ext>
              </a:extLst>
            </p:cNvPr>
            <p:cNvGrpSpPr/>
            <p:nvPr/>
          </p:nvGrpSpPr>
          <p:grpSpPr>
            <a:xfrm>
              <a:off x="2779400" y="956375"/>
              <a:ext cx="6521100" cy="5901625"/>
              <a:chOff x="2779400" y="956375"/>
              <a:chExt cx="6521100" cy="5901625"/>
            </a:xfrm>
          </p:grpSpPr>
          <p:grpSp>
            <p:nvGrpSpPr>
              <p:cNvPr id="8" name="Google Shape;351;g2a035d6d96d_0_15">
                <a:extLst>
                  <a:ext uri="{FF2B5EF4-FFF2-40B4-BE49-F238E27FC236}">
                    <a16:creationId xmlns:a16="http://schemas.microsoft.com/office/drawing/2014/main" id="{0F3B0800-9423-5A9C-5D55-16538F33F112}"/>
                  </a:ext>
                </a:extLst>
              </p:cNvPr>
              <p:cNvGrpSpPr/>
              <p:nvPr/>
            </p:nvGrpSpPr>
            <p:grpSpPr>
              <a:xfrm>
                <a:off x="2779400" y="956375"/>
                <a:ext cx="6521100" cy="5901625"/>
                <a:chOff x="5028175" y="931775"/>
                <a:chExt cx="6521100" cy="5901625"/>
              </a:xfrm>
            </p:grpSpPr>
            <p:pic>
              <p:nvPicPr>
                <p:cNvPr id="10" name="Google Shape;352;g2a035d6d96d_0_15">
                  <a:extLst>
                    <a:ext uri="{FF2B5EF4-FFF2-40B4-BE49-F238E27FC236}">
                      <a16:creationId xmlns:a16="http://schemas.microsoft.com/office/drawing/2014/main" id="{CEB9A255-9A25-DC1D-4044-E48435C34344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028175" y="931775"/>
                  <a:ext cx="6521100" cy="590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Google Shape;353;g2a035d6d96d_0_15">
                  <a:extLst>
                    <a:ext uri="{FF2B5EF4-FFF2-40B4-BE49-F238E27FC236}">
                      <a16:creationId xmlns:a16="http://schemas.microsoft.com/office/drawing/2014/main" id="{E4738FF2-04E2-1F71-16DA-5F2CAC85FF31}"/>
                    </a:ext>
                  </a:extLst>
                </p:cNvPr>
                <p:cNvSpPr/>
                <p:nvPr/>
              </p:nvSpPr>
              <p:spPr>
                <a:xfrm>
                  <a:off x="8528600" y="5275650"/>
                  <a:ext cx="2954850" cy="631825"/>
                </a:xfrm>
                <a:prstGeom prst="flowChartOnlineStorag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354;g2a035d6d96d_0_15">
                  <a:extLst>
                    <a:ext uri="{FF2B5EF4-FFF2-40B4-BE49-F238E27FC236}">
                      <a16:creationId xmlns:a16="http://schemas.microsoft.com/office/drawing/2014/main" id="{603D5519-7D97-939F-F576-007378D7666C}"/>
                    </a:ext>
                  </a:extLst>
                </p:cNvPr>
                <p:cNvSpPr/>
                <p:nvPr/>
              </p:nvSpPr>
              <p:spPr>
                <a:xfrm>
                  <a:off x="5028175" y="5398600"/>
                  <a:ext cx="3146000" cy="1434800"/>
                </a:xfrm>
                <a:prstGeom prst="flowChartInputOutpu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" name="Google Shape;355;g2a035d6d96d_0_15">
                <a:extLst>
                  <a:ext uri="{FF2B5EF4-FFF2-40B4-BE49-F238E27FC236}">
                    <a16:creationId xmlns:a16="http://schemas.microsoft.com/office/drawing/2014/main" id="{C86DB1D5-2CBB-6E56-942B-23EDB5C11EE6}"/>
                  </a:ext>
                </a:extLst>
              </p:cNvPr>
              <p:cNvSpPr txBox="1"/>
              <p:nvPr/>
            </p:nvSpPr>
            <p:spPr>
              <a:xfrm>
                <a:off x="3479250" y="3059050"/>
                <a:ext cx="1746300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Pretraining Data</a:t>
                </a:r>
                <a:endParaRPr sz="15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7" name="Google Shape;356;g2a035d6d96d_0_15">
              <a:extLst>
                <a:ext uri="{FF2B5EF4-FFF2-40B4-BE49-F238E27FC236}">
                  <a16:creationId xmlns:a16="http://schemas.microsoft.com/office/drawing/2014/main" id="{21E68C6B-6BDA-15F9-60D1-910EFDDD5469}"/>
                </a:ext>
              </a:extLst>
            </p:cNvPr>
            <p:cNvSpPr/>
            <p:nvPr/>
          </p:nvSpPr>
          <p:spPr>
            <a:xfrm>
              <a:off x="3071150" y="4011775"/>
              <a:ext cx="952500" cy="427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41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8F35CBBF-8947-0AE0-45B4-6EC394488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2"/>
          <a:stretch/>
        </p:blipFill>
        <p:spPr bwMode="auto">
          <a:xfrm>
            <a:off x="963637" y="1937790"/>
            <a:ext cx="10264726" cy="402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14A474-A794-7681-BB68-909D4B3C789E}"/>
              </a:ext>
            </a:extLst>
          </p:cNvPr>
          <p:cNvSpPr/>
          <p:nvPr/>
        </p:nvSpPr>
        <p:spPr>
          <a:xfrm>
            <a:off x="3332303" y="260602"/>
            <a:ext cx="5543677" cy="896471"/>
          </a:xfrm>
          <a:prstGeom prst="roundRect">
            <a:avLst/>
          </a:prstGeom>
          <a:solidFill>
            <a:schemeClr val="tx1">
              <a:alpha val="5602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long history of LLMs</a:t>
            </a:r>
          </a:p>
        </p:txBody>
      </p:sp>
    </p:spTree>
    <p:extLst>
      <p:ext uri="{BB962C8B-B14F-4D97-AF65-F5344CB8AC3E}">
        <p14:creationId xmlns:p14="http://schemas.microsoft.com/office/powerpoint/2010/main" val="394821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3065929" y="215152"/>
            <a:ext cx="6096000" cy="896471"/>
          </a:xfrm>
          <a:prstGeom prst="roundRect">
            <a:avLst/>
          </a:prstGeom>
          <a:solidFill>
            <a:srgbClr val="30937B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Where do I start?</a:t>
            </a:r>
          </a:p>
        </p:txBody>
      </p:sp>
      <p:pic>
        <p:nvPicPr>
          <p:cNvPr id="3" name="Google Shape;365;g29f49926500_0_79">
            <a:extLst>
              <a:ext uri="{FF2B5EF4-FFF2-40B4-BE49-F238E27FC236}">
                <a16:creationId xmlns:a16="http://schemas.microsoft.com/office/drawing/2014/main" id="{7E715683-83FC-6E06-0B8F-4036D73AD6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118" b="4074"/>
          <a:stretch/>
        </p:blipFill>
        <p:spPr>
          <a:xfrm>
            <a:off x="479434" y="1305623"/>
            <a:ext cx="11201599" cy="5319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5357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6;g29f49926500_0_86">
            <a:extLst>
              <a:ext uri="{FF2B5EF4-FFF2-40B4-BE49-F238E27FC236}">
                <a16:creationId xmlns:a16="http://schemas.microsoft.com/office/drawing/2014/main" id="{B5CE134E-D5ED-3EE9-579D-25AD58A3522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0151" y="1594659"/>
            <a:ext cx="3675849" cy="477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73;g29f49926500_0_86">
            <a:extLst>
              <a:ext uri="{FF2B5EF4-FFF2-40B4-BE49-F238E27FC236}">
                <a16:creationId xmlns:a16="http://schemas.microsoft.com/office/drawing/2014/main" id="{B443CD8B-C1EA-49D4-E8E1-43F55787CD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250" y="488732"/>
            <a:ext cx="9351499" cy="7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162C7F-E645-05C7-9165-05A44C490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911" y="3334263"/>
            <a:ext cx="21463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5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20;g29f49926500_0_384">
            <a:extLst>
              <a:ext uri="{FF2B5EF4-FFF2-40B4-BE49-F238E27FC236}">
                <a16:creationId xmlns:a16="http://schemas.microsoft.com/office/drawing/2014/main" id="{E5CF6501-2EC2-92E6-C410-581980467C9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4874" r="50850" b="52429"/>
          <a:stretch/>
        </p:blipFill>
        <p:spPr>
          <a:xfrm>
            <a:off x="3868531" y="473034"/>
            <a:ext cx="4454937" cy="5911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5088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20;g29f49926500_0_384">
            <a:extLst>
              <a:ext uri="{FF2B5EF4-FFF2-40B4-BE49-F238E27FC236}">
                <a16:creationId xmlns:a16="http://schemas.microsoft.com/office/drawing/2014/main" id="{E5CF6501-2EC2-92E6-C410-581980467C9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4874" r="50850" b="52429"/>
          <a:stretch/>
        </p:blipFill>
        <p:spPr>
          <a:xfrm>
            <a:off x="1463601" y="1418896"/>
            <a:ext cx="3754062" cy="49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015FAA-EC8A-A208-37A5-92C2456CE96E}"/>
              </a:ext>
            </a:extLst>
          </p:cNvPr>
          <p:cNvSpPr txBox="1"/>
          <p:nvPr/>
        </p:nvSpPr>
        <p:spPr>
          <a:xfrm>
            <a:off x="5459343" y="3429000"/>
            <a:ext cx="58242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Explore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Explore assistants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can create your own assistant !!!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7C220C-B309-A4B3-58B6-31DAFFDBA989}"/>
              </a:ext>
            </a:extLst>
          </p:cNvPr>
          <p:cNvSpPr/>
          <p:nvPr/>
        </p:nvSpPr>
        <p:spPr>
          <a:xfrm>
            <a:off x="3852568" y="260602"/>
            <a:ext cx="4518919" cy="896471"/>
          </a:xfrm>
          <a:prstGeom prst="roundRect">
            <a:avLst/>
          </a:prstGeom>
          <a:solidFill>
            <a:schemeClr val="tx1">
              <a:alpha val="5602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Let’s Explore &amp; Create</a:t>
            </a:r>
          </a:p>
        </p:txBody>
      </p:sp>
    </p:spTree>
    <p:extLst>
      <p:ext uri="{BB962C8B-B14F-4D97-AF65-F5344CB8AC3E}">
        <p14:creationId xmlns:p14="http://schemas.microsoft.com/office/powerpoint/2010/main" val="1989394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0" y="0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Diversity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CB6977-4EF4-3369-F4C3-9E4F7EDFC793}"/>
              </a:ext>
            </a:extLst>
          </p:cNvPr>
          <p:cNvSpPr/>
          <p:nvPr/>
        </p:nvSpPr>
        <p:spPr>
          <a:xfrm>
            <a:off x="9788389" y="0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 I start?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D93D40-5433-CA9E-A4CE-FD4959A7791C}"/>
              </a:ext>
            </a:extLst>
          </p:cNvPr>
          <p:cNvSpPr/>
          <p:nvPr/>
        </p:nvSpPr>
        <p:spPr>
          <a:xfrm>
            <a:off x="0" y="5496232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can AI do for me?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72395-C6B3-D261-A7E2-BC5F46F2EBCE}"/>
              </a:ext>
            </a:extLst>
          </p:cNvPr>
          <p:cNvSpPr/>
          <p:nvPr/>
        </p:nvSpPr>
        <p:spPr>
          <a:xfrm>
            <a:off x="9788388" y="5487766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needs Data</a:t>
            </a:r>
          </a:p>
        </p:txBody>
      </p:sp>
    </p:spTree>
    <p:extLst>
      <p:ext uri="{BB962C8B-B14F-4D97-AF65-F5344CB8AC3E}">
        <p14:creationId xmlns:p14="http://schemas.microsoft.com/office/powerpoint/2010/main" val="2202702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3065929" y="215152"/>
            <a:ext cx="6096000" cy="896471"/>
          </a:xfrm>
          <a:prstGeom prst="roundRect">
            <a:avLst/>
          </a:prstGeom>
          <a:solidFill>
            <a:srgbClr val="30937B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 can AI do for me?</a:t>
            </a:r>
          </a:p>
        </p:txBody>
      </p:sp>
    </p:spTree>
    <p:extLst>
      <p:ext uri="{BB962C8B-B14F-4D97-AF65-F5344CB8AC3E}">
        <p14:creationId xmlns:p14="http://schemas.microsoft.com/office/powerpoint/2010/main" val="1856798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3065929" y="215152"/>
            <a:ext cx="6096000" cy="896471"/>
          </a:xfrm>
          <a:prstGeom prst="roundRect">
            <a:avLst/>
          </a:prstGeom>
          <a:solidFill>
            <a:srgbClr val="30937B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 can AI do for 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DB7CA-B8BF-B116-684E-164CD0CDFD47}"/>
              </a:ext>
            </a:extLst>
          </p:cNvPr>
          <p:cNvSpPr txBox="1"/>
          <p:nvPr/>
        </p:nvSpPr>
        <p:spPr>
          <a:xfrm>
            <a:off x="3310761" y="1267827"/>
            <a:ext cx="5628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Transform you in a super-human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64E13-3E5D-B4D2-8B99-C3718514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94" y="2533085"/>
            <a:ext cx="3087413" cy="74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06E43-C56F-B08C-5F58-F4671BF737B1}"/>
              </a:ext>
            </a:extLst>
          </p:cNvPr>
          <p:cNvSpPr txBox="1"/>
          <p:nvPr/>
        </p:nvSpPr>
        <p:spPr>
          <a:xfrm>
            <a:off x="1263872" y="3274064"/>
            <a:ext cx="2519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www.heuristi.ca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F32B6-FDE0-B408-01E1-5201C342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65" y="2533085"/>
            <a:ext cx="2565400" cy="80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0BEDD0-E581-7F57-707D-62DBF1069B3A}"/>
              </a:ext>
            </a:extLst>
          </p:cNvPr>
          <p:cNvSpPr txBox="1"/>
          <p:nvPr/>
        </p:nvSpPr>
        <p:spPr>
          <a:xfrm>
            <a:off x="4617988" y="3303215"/>
            <a:ext cx="3239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www.explainpaper.com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CFE2AD-8742-654E-75E9-A5C5CF7E4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639" y="2533084"/>
            <a:ext cx="2761831" cy="740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9BCFD3-20AB-AD3D-45E1-BA38C1200799}"/>
              </a:ext>
            </a:extLst>
          </p:cNvPr>
          <p:cNvSpPr txBox="1"/>
          <p:nvPr/>
        </p:nvSpPr>
        <p:spPr>
          <a:xfrm>
            <a:off x="8975741" y="3280090"/>
            <a:ext cx="197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typeset.io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AC713A-3484-BB1C-1760-E9B9DF91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140" y="4492358"/>
            <a:ext cx="2577318" cy="740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7B899D-26AB-5D9F-298E-C790A247C7F6}"/>
              </a:ext>
            </a:extLst>
          </p:cNvPr>
          <p:cNvSpPr txBox="1"/>
          <p:nvPr/>
        </p:nvSpPr>
        <p:spPr>
          <a:xfrm>
            <a:off x="1242854" y="5293208"/>
            <a:ext cx="2751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www.perplexity.ai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540334-0569-A263-9FC1-DADF61480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517" y="4442677"/>
            <a:ext cx="1860754" cy="8196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662B19-50CD-8C13-5AC3-F56AC6D132B7}"/>
              </a:ext>
            </a:extLst>
          </p:cNvPr>
          <p:cNvSpPr txBox="1"/>
          <p:nvPr/>
        </p:nvSpPr>
        <p:spPr>
          <a:xfrm>
            <a:off x="5307517" y="5293208"/>
            <a:ext cx="1978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elicit.com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9F4FF0-1C1D-598E-08A8-49A76A521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0712" y="4442676"/>
            <a:ext cx="2081833" cy="8196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B9049A-0145-5D9E-C136-6975915F0746}"/>
              </a:ext>
            </a:extLst>
          </p:cNvPr>
          <p:cNvSpPr txBox="1"/>
          <p:nvPr/>
        </p:nvSpPr>
        <p:spPr>
          <a:xfrm>
            <a:off x="8568737" y="5233337"/>
            <a:ext cx="2751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www.editage.com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30216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89AADD9F-BAD2-4E1B-760D-164AF21E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62" r="11565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EC180-7870-3D96-F957-1C79B588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476565"/>
          </a:xfrm>
        </p:spPr>
        <p:txBody>
          <a:bodyPr anchor="b">
            <a:normAutofit/>
          </a:bodyPr>
          <a:lstStyle/>
          <a:p>
            <a:pPr algn="ctr"/>
            <a:r>
              <a:rPr lang="en-US" sz="2800" b="1" dirty="0">
                <a:solidFill>
                  <a:schemeClr val="bg1">
                    <a:alpha val="60000"/>
                  </a:schemeClr>
                </a:solidFill>
              </a:rPr>
              <a:t>Outline</a:t>
            </a:r>
          </a:p>
        </p:txBody>
      </p:sp>
      <p:pic>
        <p:nvPicPr>
          <p:cNvPr id="9" name="Picture 8" descr="Palm tree leaves in dark scene">
            <a:extLst>
              <a:ext uri="{FF2B5EF4-FFF2-40B4-BE49-F238E27FC236}">
                <a16:creationId xmlns:a16="http://schemas.microsoft.com/office/drawing/2014/main" id="{D037C34B-267A-3DFA-93F0-B7340B198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36000"/>
                    </a14:imgEffect>
                  </a14:imgLayer>
                </a14:imgProps>
              </a:ext>
            </a:extLst>
          </a:blip>
          <a:srcRect l="293" t="28901" r="13548" b="-2"/>
          <a:stretch/>
        </p:blipFill>
        <p:spPr>
          <a:xfrm>
            <a:off x="6746000" y="2218479"/>
            <a:ext cx="1778568" cy="979708"/>
          </a:xfrm>
          <a:prstGeom prst="rect">
            <a:avLst/>
          </a:prstGeom>
          <a:effectLst>
            <a:softEdge rad="177370"/>
          </a:effectLst>
          <a:scene3d>
            <a:camera prst="orthographicFront"/>
            <a:lightRig rig="threePt" dir="t">
              <a:rot lat="0" lon="0" rev="0"/>
            </a:lightRig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93D89-C050-A4AB-60D6-04CDCBF15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6696303" y="3355809"/>
            <a:ext cx="1877961" cy="1056353"/>
          </a:xfrm>
          <a:prstGeom prst="rect">
            <a:avLst/>
          </a:prstGeom>
          <a:effectLst>
            <a:softEdge rad="168760"/>
          </a:effectLst>
        </p:spPr>
      </p:pic>
      <p:pic>
        <p:nvPicPr>
          <p:cNvPr id="13" name="Picture 12" descr="One glowing light bulb in sea of unlit bulbs">
            <a:extLst>
              <a:ext uri="{FF2B5EF4-FFF2-40B4-BE49-F238E27FC236}">
                <a16:creationId xmlns:a16="http://schemas.microsoft.com/office/drawing/2014/main" id="{5815ECAB-1582-CF75-B1D0-1E4C34C5F07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5898"/>
                    </a14:imgEffect>
                    <a14:imgEffect>
                      <a14:saturation sat="2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25000"/>
          <a:stretch/>
        </p:blipFill>
        <p:spPr>
          <a:xfrm>
            <a:off x="6696303" y="4638081"/>
            <a:ext cx="1778569" cy="959088"/>
          </a:xfrm>
          <a:prstGeom prst="rect">
            <a:avLst/>
          </a:prstGeom>
          <a:effectLst>
            <a:softEdge rad="174033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18D17D-3663-C82B-DCA5-7B880674943B}"/>
              </a:ext>
            </a:extLst>
          </p:cNvPr>
          <p:cNvSpPr txBox="1"/>
          <p:nvPr/>
        </p:nvSpPr>
        <p:spPr>
          <a:xfrm>
            <a:off x="8662754" y="2477500"/>
            <a:ext cx="1877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AI Jungle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3C2093-69E0-4AF2-DECB-CE8474C6B9DE}"/>
              </a:ext>
            </a:extLst>
          </p:cNvPr>
          <p:cNvSpPr txBox="1"/>
          <p:nvPr/>
        </p:nvSpPr>
        <p:spPr>
          <a:xfrm>
            <a:off x="8662753" y="3633861"/>
            <a:ext cx="1995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Get your Data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E8D74-3DB9-8CE7-FBBE-1CD4FD488F5B}"/>
              </a:ext>
            </a:extLst>
          </p:cNvPr>
          <p:cNvSpPr txBox="1"/>
          <p:nvPr/>
        </p:nvSpPr>
        <p:spPr>
          <a:xfrm>
            <a:off x="8662752" y="4886792"/>
            <a:ext cx="2133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Derive Insights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8736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0" y="0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Diversity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CB6977-4EF4-3369-F4C3-9E4F7EDFC793}"/>
              </a:ext>
            </a:extLst>
          </p:cNvPr>
          <p:cNvSpPr/>
          <p:nvPr/>
        </p:nvSpPr>
        <p:spPr>
          <a:xfrm>
            <a:off x="9788389" y="0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 I start?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D93D40-5433-CA9E-A4CE-FD4959A7791C}"/>
              </a:ext>
            </a:extLst>
          </p:cNvPr>
          <p:cNvSpPr/>
          <p:nvPr/>
        </p:nvSpPr>
        <p:spPr>
          <a:xfrm>
            <a:off x="0" y="5496232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can AI do for me?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72395-C6B3-D261-A7E2-BC5F46F2EBCE}"/>
              </a:ext>
            </a:extLst>
          </p:cNvPr>
          <p:cNvSpPr/>
          <p:nvPr/>
        </p:nvSpPr>
        <p:spPr>
          <a:xfrm>
            <a:off x="9788388" y="5487766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needs Data</a:t>
            </a:r>
          </a:p>
        </p:txBody>
      </p:sp>
    </p:spTree>
    <p:extLst>
      <p:ext uri="{BB962C8B-B14F-4D97-AF65-F5344CB8AC3E}">
        <p14:creationId xmlns:p14="http://schemas.microsoft.com/office/powerpoint/2010/main" val="2809250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3065929" y="215152"/>
            <a:ext cx="6096000" cy="896471"/>
          </a:xfrm>
          <a:prstGeom prst="roundRect">
            <a:avLst/>
          </a:prstGeom>
          <a:solidFill>
            <a:schemeClr val="tx1">
              <a:alpha val="5602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AI needs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1B947-D03F-8F9A-2A92-E3D94B37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76" y="1338550"/>
            <a:ext cx="5552159" cy="5274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5B51A-C0F2-1E18-6A1F-7807B246ECFE}"/>
              </a:ext>
            </a:extLst>
          </p:cNvPr>
          <p:cNvSpPr txBox="1"/>
          <p:nvPr/>
        </p:nvSpPr>
        <p:spPr>
          <a:xfrm>
            <a:off x="7365347" y="2760555"/>
            <a:ext cx="321479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types?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structures?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Labels?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Noise?</a:t>
            </a:r>
          </a:p>
        </p:txBody>
      </p:sp>
    </p:spTree>
    <p:extLst>
      <p:ext uri="{BB962C8B-B14F-4D97-AF65-F5344CB8AC3E}">
        <p14:creationId xmlns:p14="http://schemas.microsoft.com/office/powerpoint/2010/main" val="3809601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3065929" y="215152"/>
            <a:ext cx="6096000" cy="896471"/>
          </a:xfrm>
          <a:prstGeom prst="roundRect">
            <a:avLst/>
          </a:prstGeom>
          <a:solidFill>
            <a:schemeClr val="tx1">
              <a:alpha val="5602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AI needs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E692C-36B0-BFBC-99E8-076BEF46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11" y="1802086"/>
            <a:ext cx="3314700" cy="363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70A1C-80C6-6269-EEBB-E94FFA1AEB41}"/>
              </a:ext>
            </a:extLst>
          </p:cNvPr>
          <p:cNvSpPr txBox="1"/>
          <p:nvPr/>
        </p:nvSpPr>
        <p:spPr>
          <a:xfrm>
            <a:off x="4777612" y="3045029"/>
            <a:ext cx="610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i="0" dirty="0">
                <a:effectLst/>
                <a:latin typeface="Gotham"/>
              </a:rPr>
              <a:t>the more high-quality training data you have, the better the AI you can develop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5182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0A6BBE-310F-F1F3-1B89-DC380F6D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147563" y="1855062"/>
            <a:ext cx="5395909" cy="3035198"/>
          </a:xfrm>
          <a:prstGeom prst="rect">
            <a:avLst/>
          </a:prstGeom>
          <a:effectLst>
            <a:softEdge rad="168760"/>
          </a:effec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948DA728-B291-1D2F-78EA-2344DF2345F0}"/>
              </a:ext>
            </a:extLst>
          </p:cNvPr>
          <p:cNvSpPr/>
          <p:nvPr/>
        </p:nvSpPr>
        <p:spPr>
          <a:xfrm>
            <a:off x="1661974" y="1981200"/>
            <a:ext cx="2877763" cy="2895600"/>
          </a:xfrm>
          <a:custGeom>
            <a:avLst/>
            <a:gdLst>
              <a:gd name="connsiteX0" fmla="*/ 19050 w 2895600"/>
              <a:gd name="connsiteY0" fmla="*/ 0 h 2895600"/>
              <a:gd name="connsiteX1" fmla="*/ 0 w 2895600"/>
              <a:gd name="connsiteY1" fmla="*/ 2895600 h 2895600"/>
              <a:gd name="connsiteX2" fmla="*/ 2190750 w 2895600"/>
              <a:gd name="connsiteY2" fmla="*/ 2895600 h 2895600"/>
              <a:gd name="connsiteX3" fmla="*/ 2895600 w 2895600"/>
              <a:gd name="connsiteY3" fmla="*/ 1447800 h 2895600"/>
              <a:gd name="connsiteX4" fmla="*/ 2162175 w 2895600"/>
              <a:gd name="connsiteY4" fmla="*/ 0 h 2895600"/>
              <a:gd name="connsiteX5" fmla="*/ 19050 w 2895600"/>
              <a:gd name="connsiteY5" fmla="*/ 0 h 2895600"/>
              <a:gd name="connsiteX0" fmla="*/ 13970 w 2890520"/>
              <a:gd name="connsiteY0" fmla="*/ 0 h 2905760"/>
              <a:gd name="connsiteX1" fmla="*/ 0 w 2890520"/>
              <a:gd name="connsiteY1" fmla="*/ 2905760 h 2905760"/>
              <a:gd name="connsiteX2" fmla="*/ 2185670 w 2890520"/>
              <a:gd name="connsiteY2" fmla="*/ 2895600 h 2905760"/>
              <a:gd name="connsiteX3" fmla="*/ 2890520 w 2890520"/>
              <a:gd name="connsiteY3" fmla="*/ 1447800 h 2905760"/>
              <a:gd name="connsiteX4" fmla="*/ 2157095 w 2890520"/>
              <a:gd name="connsiteY4" fmla="*/ 0 h 2905760"/>
              <a:gd name="connsiteX5" fmla="*/ 13970 w 2890520"/>
              <a:gd name="connsiteY5" fmla="*/ 0 h 2905760"/>
              <a:gd name="connsiteX0" fmla="*/ 8890 w 2885440"/>
              <a:gd name="connsiteY0" fmla="*/ 0 h 2895600"/>
              <a:gd name="connsiteX1" fmla="*/ 0 w 2885440"/>
              <a:gd name="connsiteY1" fmla="*/ 2890520 h 2895600"/>
              <a:gd name="connsiteX2" fmla="*/ 2180590 w 2885440"/>
              <a:gd name="connsiteY2" fmla="*/ 2895600 h 2895600"/>
              <a:gd name="connsiteX3" fmla="*/ 2885440 w 2885440"/>
              <a:gd name="connsiteY3" fmla="*/ 1447800 h 2895600"/>
              <a:gd name="connsiteX4" fmla="*/ 2152015 w 2885440"/>
              <a:gd name="connsiteY4" fmla="*/ 0 h 2895600"/>
              <a:gd name="connsiteX5" fmla="*/ 8890 w 2885440"/>
              <a:gd name="connsiteY5" fmla="*/ 0 h 2895600"/>
              <a:gd name="connsiteX0" fmla="*/ 876 w 2877426"/>
              <a:gd name="connsiteY0" fmla="*/ 0 h 2900680"/>
              <a:gd name="connsiteX1" fmla="*/ 7226 w 2877426"/>
              <a:gd name="connsiteY1" fmla="*/ 2900680 h 2900680"/>
              <a:gd name="connsiteX2" fmla="*/ 2172576 w 2877426"/>
              <a:gd name="connsiteY2" fmla="*/ 2895600 h 2900680"/>
              <a:gd name="connsiteX3" fmla="*/ 2877426 w 2877426"/>
              <a:gd name="connsiteY3" fmla="*/ 1447800 h 2900680"/>
              <a:gd name="connsiteX4" fmla="*/ 2144001 w 2877426"/>
              <a:gd name="connsiteY4" fmla="*/ 0 h 2900680"/>
              <a:gd name="connsiteX5" fmla="*/ 876 w 2877426"/>
              <a:gd name="connsiteY5" fmla="*/ 0 h 2900680"/>
              <a:gd name="connsiteX0" fmla="*/ 1213 w 2877763"/>
              <a:gd name="connsiteY0" fmla="*/ 0 h 2895600"/>
              <a:gd name="connsiteX1" fmla="*/ 2483 w 2877763"/>
              <a:gd name="connsiteY1" fmla="*/ 2885440 h 2895600"/>
              <a:gd name="connsiteX2" fmla="*/ 2172913 w 2877763"/>
              <a:gd name="connsiteY2" fmla="*/ 2895600 h 2895600"/>
              <a:gd name="connsiteX3" fmla="*/ 2877763 w 2877763"/>
              <a:gd name="connsiteY3" fmla="*/ 1447800 h 2895600"/>
              <a:gd name="connsiteX4" fmla="*/ 2144338 w 2877763"/>
              <a:gd name="connsiteY4" fmla="*/ 0 h 2895600"/>
              <a:gd name="connsiteX5" fmla="*/ 1213 w 2877763"/>
              <a:gd name="connsiteY5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7763" h="2895600">
                <a:moveTo>
                  <a:pt x="1213" y="0"/>
                </a:moveTo>
                <a:cubicBezTo>
                  <a:pt x="-3444" y="968587"/>
                  <a:pt x="7140" y="1916853"/>
                  <a:pt x="2483" y="2885440"/>
                </a:cubicBezTo>
                <a:lnTo>
                  <a:pt x="2172913" y="2895600"/>
                </a:lnTo>
                <a:lnTo>
                  <a:pt x="2877763" y="1447800"/>
                </a:lnTo>
                <a:lnTo>
                  <a:pt x="2144338" y="0"/>
                </a:lnTo>
                <a:lnTo>
                  <a:pt x="1213" y="0"/>
                </a:lnTo>
                <a:close/>
              </a:path>
            </a:pathLst>
          </a:custGeom>
          <a:solidFill>
            <a:srgbClr val="2F4164">
              <a:alpha val="36371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84A3E-2479-D01D-5555-2EE019BC56E8}"/>
              </a:ext>
            </a:extLst>
          </p:cNvPr>
          <p:cNvSpPr txBox="1"/>
          <p:nvPr/>
        </p:nvSpPr>
        <p:spPr>
          <a:xfrm>
            <a:off x="1827270" y="3159704"/>
            <a:ext cx="2229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Get your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716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34EC95B-DB06-4AF0-7C17-49EE22B15B3F}"/>
              </a:ext>
            </a:extLst>
          </p:cNvPr>
          <p:cNvSpPr/>
          <p:nvPr/>
        </p:nvSpPr>
        <p:spPr>
          <a:xfrm>
            <a:off x="2828097" y="2748116"/>
            <a:ext cx="6535806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Have you ever wanted to gather data you know exists out there but is just all over the place?</a:t>
            </a:r>
          </a:p>
        </p:txBody>
      </p:sp>
    </p:spTree>
    <p:extLst>
      <p:ext uri="{BB962C8B-B14F-4D97-AF65-F5344CB8AC3E}">
        <p14:creationId xmlns:p14="http://schemas.microsoft.com/office/powerpoint/2010/main" val="197943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0A6BBE-310F-F1F3-1B89-DC380F6D98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/>
        </p:blipFill>
        <p:spPr>
          <a:xfrm>
            <a:off x="5147563" y="1855062"/>
            <a:ext cx="5395909" cy="3035198"/>
          </a:xfrm>
          <a:prstGeom prst="rect">
            <a:avLst/>
          </a:prstGeom>
          <a:effectLst>
            <a:softEdge rad="168760"/>
          </a:effec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948DA728-B291-1D2F-78EA-2344DF2345F0}"/>
              </a:ext>
            </a:extLst>
          </p:cNvPr>
          <p:cNvSpPr/>
          <p:nvPr/>
        </p:nvSpPr>
        <p:spPr>
          <a:xfrm>
            <a:off x="1661974" y="1981200"/>
            <a:ext cx="2877763" cy="2895600"/>
          </a:xfrm>
          <a:custGeom>
            <a:avLst/>
            <a:gdLst>
              <a:gd name="connsiteX0" fmla="*/ 19050 w 2895600"/>
              <a:gd name="connsiteY0" fmla="*/ 0 h 2895600"/>
              <a:gd name="connsiteX1" fmla="*/ 0 w 2895600"/>
              <a:gd name="connsiteY1" fmla="*/ 2895600 h 2895600"/>
              <a:gd name="connsiteX2" fmla="*/ 2190750 w 2895600"/>
              <a:gd name="connsiteY2" fmla="*/ 2895600 h 2895600"/>
              <a:gd name="connsiteX3" fmla="*/ 2895600 w 2895600"/>
              <a:gd name="connsiteY3" fmla="*/ 1447800 h 2895600"/>
              <a:gd name="connsiteX4" fmla="*/ 2162175 w 2895600"/>
              <a:gd name="connsiteY4" fmla="*/ 0 h 2895600"/>
              <a:gd name="connsiteX5" fmla="*/ 19050 w 2895600"/>
              <a:gd name="connsiteY5" fmla="*/ 0 h 2895600"/>
              <a:gd name="connsiteX0" fmla="*/ 13970 w 2890520"/>
              <a:gd name="connsiteY0" fmla="*/ 0 h 2905760"/>
              <a:gd name="connsiteX1" fmla="*/ 0 w 2890520"/>
              <a:gd name="connsiteY1" fmla="*/ 2905760 h 2905760"/>
              <a:gd name="connsiteX2" fmla="*/ 2185670 w 2890520"/>
              <a:gd name="connsiteY2" fmla="*/ 2895600 h 2905760"/>
              <a:gd name="connsiteX3" fmla="*/ 2890520 w 2890520"/>
              <a:gd name="connsiteY3" fmla="*/ 1447800 h 2905760"/>
              <a:gd name="connsiteX4" fmla="*/ 2157095 w 2890520"/>
              <a:gd name="connsiteY4" fmla="*/ 0 h 2905760"/>
              <a:gd name="connsiteX5" fmla="*/ 13970 w 2890520"/>
              <a:gd name="connsiteY5" fmla="*/ 0 h 2905760"/>
              <a:gd name="connsiteX0" fmla="*/ 8890 w 2885440"/>
              <a:gd name="connsiteY0" fmla="*/ 0 h 2895600"/>
              <a:gd name="connsiteX1" fmla="*/ 0 w 2885440"/>
              <a:gd name="connsiteY1" fmla="*/ 2890520 h 2895600"/>
              <a:gd name="connsiteX2" fmla="*/ 2180590 w 2885440"/>
              <a:gd name="connsiteY2" fmla="*/ 2895600 h 2895600"/>
              <a:gd name="connsiteX3" fmla="*/ 2885440 w 2885440"/>
              <a:gd name="connsiteY3" fmla="*/ 1447800 h 2895600"/>
              <a:gd name="connsiteX4" fmla="*/ 2152015 w 2885440"/>
              <a:gd name="connsiteY4" fmla="*/ 0 h 2895600"/>
              <a:gd name="connsiteX5" fmla="*/ 8890 w 2885440"/>
              <a:gd name="connsiteY5" fmla="*/ 0 h 2895600"/>
              <a:gd name="connsiteX0" fmla="*/ 876 w 2877426"/>
              <a:gd name="connsiteY0" fmla="*/ 0 h 2900680"/>
              <a:gd name="connsiteX1" fmla="*/ 7226 w 2877426"/>
              <a:gd name="connsiteY1" fmla="*/ 2900680 h 2900680"/>
              <a:gd name="connsiteX2" fmla="*/ 2172576 w 2877426"/>
              <a:gd name="connsiteY2" fmla="*/ 2895600 h 2900680"/>
              <a:gd name="connsiteX3" fmla="*/ 2877426 w 2877426"/>
              <a:gd name="connsiteY3" fmla="*/ 1447800 h 2900680"/>
              <a:gd name="connsiteX4" fmla="*/ 2144001 w 2877426"/>
              <a:gd name="connsiteY4" fmla="*/ 0 h 2900680"/>
              <a:gd name="connsiteX5" fmla="*/ 876 w 2877426"/>
              <a:gd name="connsiteY5" fmla="*/ 0 h 2900680"/>
              <a:gd name="connsiteX0" fmla="*/ 1213 w 2877763"/>
              <a:gd name="connsiteY0" fmla="*/ 0 h 2895600"/>
              <a:gd name="connsiteX1" fmla="*/ 2483 w 2877763"/>
              <a:gd name="connsiteY1" fmla="*/ 2885440 h 2895600"/>
              <a:gd name="connsiteX2" fmla="*/ 2172913 w 2877763"/>
              <a:gd name="connsiteY2" fmla="*/ 2895600 h 2895600"/>
              <a:gd name="connsiteX3" fmla="*/ 2877763 w 2877763"/>
              <a:gd name="connsiteY3" fmla="*/ 1447800 h 2895600"/>
              <a:gd name="connsiteX4" fmla="*/ 2144338 w 2877763"/>
              <a:gd name="connsiteY4" fmla="*/ 0 h 2895600"/>
              <a:gd name="connsiteX5" fmla="*/ 1213 w 2877763"/>
              <a:gd name="connsiteY5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7763" h="2895600">
                <a:moveTo>
                  <a:pt x="1213" y="0"/>
                </a:moveTo>
                <a:cubicBezTo>
                  <a:pt x="-3444" y="968587"/>
                  <a:pt x="7140" y="1916853"/>
                  <a:pt x="2483" y="2885440"/>
                </a:cubicBezTo>
                <a:lnTo>
                  <a:pt x="2172913" y="2895600"/>
                </a:lnTo>
                <a:lnTo>
                  <a:pt x="2877763" y="1447800"/>
                </a:lnTo>
                <a:lnTo>
                  <a:pt x="2144338" y="0"/>
                </a:lnTo>
                <a:lnTo>
                  <a:pt x="1213" y="0"/>
                </a:lnTo>
                <a:close/>
              </a:path>
            </a:pathLst>
          </a:custGeom>
          <a:solidFill>
            <a:srgbClr val="2F4164">
              <a:alpha val="36371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84A3E-2479-D01D-5555-2EE019BC56E8}"/>
              </a:ext>
            </a:extLst>
          </p:cNvPr>
          <p:cNvSpPr txBox="1"/>
          <p:nvPr/>
        </p:nvSpPr>
        <p:spPr>
          <a:xfrm>
            <a:off x="1827270" y="3159704"/>
            <a:ext cx="2229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Get your Data</a:t>
            </a:r>
            <a:endParaRPr lang="en-US" sz="24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4387BD-BB88-E7A9-7B00-779E6BB9EEC6}"/>
              </a:ext>
            </a:extLst>
          </p:cNvPr>
          <p:cNvSpPr/>
          <p:nvPr/>
        </p:nvSpPr>
        <p:spPr>
          <a:xfrm>
            <a:off x="5245886" y="1981200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1: </a:t>
            </a:r>
          </a:p>
          <a:p>
            <a:pPr algn="ctr"/>
            <a:r>
              <a:rPr lang="en-US" dirty="0"/>
              <a:t>Repositories / APIs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1609C1-2413-0569-F0B0-BA9C9B403EC2}"/>
              </a:ext>
            </a:extLst>
          </p:cNvPr>
          <p:cNvSpPr/>
          <p:nvPr/>
        </p:nvSpPr>
        <p:spPr>
          <a:xfrm>
            <a:off x="8123399" y="1981200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2: </a:t>
            </a:r>
          </a:p>
          <a:p>
            <a:pPr algn="ctr"/>
            <a:r>
              <a:rPr lang="en-US" dirty="0"/>
              <a:t>Scrapping Software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3BB21C-8125-B5D8-E348-1356A314F658}"/>
              </a:ext>
            </a:extLst>
          </p:cNvPr>
          <p:cNvSpPr/>
          <p:nvPr/>
        </p:nvSpPr>
        <p:spPr>
          <a:xfrm>
            <a:off x="5245886" y="3515032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3: </a:t>
            </a:r>
          </a:p>
          <a:p>
            <a:pPr algn="ctr"/>
            <a:r>
              <a:rPr lang="en-US" dirty="0"/>
              <a:t>Request &amp; Parse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427514-A3DD-AB16-8B08-82F076611289}"/>
              </a:ext>
            </a:extLst>
          </p:cNvPr>
          <p:cNvSpPr/>
          <p:nvPr/>
        </p:nvSpPr>
        <p:spPr>
          <a:xfrm>
            <a:off x="8123399" y="3515032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4: </a:t>
            </a:r>
          </a:p>
          <a:p>
            <a:pPr algn="ctr"/>
            <a:r>
              <a:rPr lang="en-US" dirty="0"/>
              <a:t>Selenium</a:t>
            </a:r>
          </a:p>
        </p:txBody>
      </p:sp>
    </p:spTree>
    <p:extLst>
      <p:ext uri="{BB962C8B-B14F-4D97-AF65-F5344CB8AC3E}">
        <p14:creationId xmlns:p14="http://schemas.microsoft.com/office/powerpoint/2010/main" val="288712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1609C1-2413-0569-F0B0-BA9C9B403EC2}"/>
              </a:ext>
            </a:extLst>
          </p:cNvPr>
          <p:cNvSpPr/>
          <p:nvPr/>
        </p:nvSpPr>
        <p:spPr>
          <a:xfrm>
            <a:off x="9788389" y="0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2: </a:t>
            </a:r>
          </a:p>
          <a:p>
            <a:pPr algn="ctr"/>
            <a:r>
              <a:rPr lang="en-US" dirty="0"/>
              <a:t>Scrapping Software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3BB21C-8125-B5D8-E348-1356A314F658}"/>
              </a:ext>
            </a:extLst>
          </p:cNvPr>
          <p:cNvSpPr/>
          <p:nvPr/>
        </p:nvSpPr>
        <p:spPr>
          <a:xfrm>
            <a:off x="-1" y="5496232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3: </a:t>
            </a:r>
          </a:p>
          <a:p>
            <a:pPr algn="ctr"/>
            <a:r>
              <a:rPr lang="en-US" dirty="0"/>
              <a:t>Request &amp; Parse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427514-A3DD-AB16-8B08-82F076611289}"/>
              </a:ext>
            </a:extLst>
          </p:cNvPr>
          <p:cNvSpPr/>
          <p:nvPr/>
        </p:nvSpPr>
        <p:spPr>
          <a:xfrm>
            <a:off x="9788388" y="5482227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4: </a:t>
            </a:r>
          </a:p>
          <a:p>
            <a:pPr algn="ctr"/>
            <a:r>
              <a:rPr lang="en-US" dirty="0"/>
              <a:t>Selenium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5847D0-DA62-2F4F-674A-F19F49A92864}"/>
              </a:ext>
            </a:extLst>
          </p:cNvPr>
          <p:cNvSpPr/>
          <p:nvPr/>
        </p:nvSpPr>
        <p:spPr>
          <a:xfrm>
            <a:off x="0" y="0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1: </a:t>
            </a:r>
          </a:p>
          <a:p>
            <a:pPr algn="ctr"/>
            <a:r>
              <a:rPr lang="en-US" dirty="0"/>
              <a:t>Repositories / APIs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CB2417-D80F-9CD5-99ED-6F188A5C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57" y="680884"/>
            <a:ext cx="2425700" cy="63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8CCBA3-6803-5FBF-017B-B913C79B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57" y="1600857"/>
            <a:ext cx="1147456" cy="635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36A7A6-F487-3D42-8FBC-F105A5F14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357" y="2520830"/>
            <a:ext cx="1945907" cy="6486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68AB1C-9039-E233-21EE-2FD994842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711" y="2391661"/>
            <a:ext cx="1397000" cy="698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7CF5A5-2D7B-4190-51C9-780FD6E49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232" y="1585499"/>
            <a:ext cx="3656061" cy="635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B99F88-C20F-89C7-69CE-F49C960F4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341" y="2391661"/>
            <a:ext cx="2323224" cy="7195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E15A625-EBBB-F968-6600-5E51D945C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0130" y="680067"/>
            <a:ext cx="1581162" cy="7126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3A2715-BA06-5664-C0F1-4BDF6F02A5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1092" y="779225"/>
            <a:ext cx="1740311" cy="5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75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1609C1-2413-0569-F0B0-BA9C9B403EC2}"/>
              </a:ext>
            </a:extLst>
          </p:cNvPr>
          <p:cNvSpPr/>
          <p:nvPr/>
        </p:nvSpPr>
        <p:spPr>
          <a:xfrm>
            <a:off x="9788389" y="0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2: </a:t>
            </a:r>
          </a:p>
          <a:p>
            <a:pPr algn="ctr"/>
            <a:r>
              <a:rPr lang="en-US" dirty="0"/>
              <a:t>Scrapping Software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3BB21C-8125-B5D8-E348-1356A314F658}"/>
              </a:ext>
            </a:extLst>
          </p:cNvPr>
          <p:cNvSpPr/>
          <p:nvPr/>
        </p:nvSpPr>
        <p:spPr>
          <a:xfrm>
            <a:off x="-1" y="5496232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3: </a:t>
            </a:r>
          </a:p>
          <a:p>
            <a:pPr algn="ctr"/>
            <a:r>
              <a:rPr lang="en-US" dirty="0"/>
              <a:t>Request &amp; Parse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427514-A3DD-AB16-8B08-82F076611289}"/>
              </a:ext>
            </a:extLst>
          </p:cNvPr>
          <p:cNvSpPr/>
          <p:nvPr/>
        </p:nvSpPr>
        <p:spPr>
          <a:xfrm>
            <a:off x="9788388" y="5482227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4: </a:t>
            </a:r>
          </a:p>
          <a:p>
            <a:pPr algn="ctr"/>
            <a:r>
              <a:rPr lang="en-US" dirty="0"/>
              <a:t>Selenium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5847D0-DA62-2F4F-674A-F19F49A92864}"/>
              </a:ext>
            </a:extLst>
          </p:cNvPr>
          <p:cNvSpPr/>
          <p:nvPr/>
        </p:nvSpPr>
        <p:spPr>
          <a:xfrm>
            <a:off x="0" y="0"/>
            <a:ext cx="2403611" cy="1361768"/>
          </a:xfrm>
          <a:prstGeom prst="roundRect">
            <a:avLst/>
          </a:prstGeom>
          <a:solidFill>
            <a:srgbClr val="2F4164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1: </a:t>
            </a:r>
          </a:p>
          <a:p>
            <a:pPr algn="ctr"/>
            <a:r>
              <a:rPr lang="en-US" dirty="0"/>
              <a:t>Repositories / APIs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CB2417-D80F-9CD5-99ED-6F188A5C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57" y="680884"/>
            <a:ext cx="2425700" cy="63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8CCBA3-6803-5FBF-017B-B913C79B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57" y="1600857"/>
            <a:ext cx="1147456" cy="635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36A7A6-F487-3D42-8FBC-F105A5F14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357" y="2520830"/>
            <a:ext cx="1945907" cy="6486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68AB1C-9039-E233-21EE-2FD994842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711" y="2391661"/>
            <a:ext cx="1397000" cy="698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7CF5A5-2D7B-4190-51C9-780FD6E49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232" y="1585499"/>
            <a:ext cx="3656061" cy="635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B99F88-C20F-89C7-69CE-F49C960F4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341" y="2391661"/>
            <a:ext cx="2323224" cy="7195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E15A625-EBBB-F968-6600-5E51D945C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0130" y="680067"/>
            <a:ext cx="1581162" cy="7126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3A2715-BA06-5664-C0F1-4BDF6F02A5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1092" y="779225"/>
            <a:ext cx="1740311" cy="5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92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3BB21C-8125-B5D8-E348-1356A314F658}"/>
              </a:ext>
            </a:extLst>
          </p:cNvPr>
          <p:cNvSpPr/>
          <p:nvPr/>
        </p:nvSpPr>
        <p:spPr>
          <a:xfrm>
            <a:off x="3708155" y="340032"/>
            <a:ext cx="4789459" cy="700492"/>
          </a:xfrm>
          <a:prstGeom prst="roundRect">
            <a:avLst/>
          </a:prstGeom>
          <a:solidFill>
            <a:srgbClr val="2F4164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Level 3: Request &amp; Parse</a:t>
            </a:r>
          </a:p>
        </p:txBody>
      </p:sp>
      <p:pic>
        <p:nvPicPr>
          <p:cNvPr id="8194" name="Picture 2" descr="What is Web Scraping? | Avi Networks">
            <a:extLst>
              <a:ext uri="{FF2B5EF4-FFF2-40B4-BE49-F238E27FC236}">
                <a16:creationId xmlns:a16="http://schemas.microsoft.com/office/drawing/2014/main" id="{EF6A1257-D603-4E06-2DF3-A1E0114C9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7" y="1943012"/>
            <a:ext cx="10489324" cy="29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712E0C-4C6E-D539-3F2E-9FACD5CE5100}"/>
              </a:ext>
            </a:extLst>
          </p:cNvPr>
          <p:cNvSpPr txBox="1"/>
          <p:nvPr/>
        </p:nvSpPr>
        <p:spPr>
          <a:xfrm>
            <a:off x="3045373" y="5309643"/>
            <a:ext cx="61012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Easy to get data, difficult to clean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Only Static content</a:t>
            </a:r>
          </a:p>
        </p:txBody>
      </p:sp>
    </p:spTree>
    <p:extLst>
      <p:ext uri="{BB962C8B-B14F-4D97-AF65-F5344CB8AC3E}">
        <p14:creationId xmlns:p14="http://schemas.microsoft.com/office/powerpoint/2010/main" val="2799587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3BB21C-8125-B5D8-E348-1356A314F658}"/>
              </a:ext>
            </a:extLst>
          </p:cNvPr>
          <p:cNvSpPr/>
          <p:nvPr/>
        </p:nvSpPr>
        <p:spPr>
          <a:xfrm>
            <a:off x="3708155" y="340032"/>
            <a:ext cx="4789459" cy="700492"/>
          </a:xfrm>
          <a:prstGeom prst="roundRect">
            <a:avLst/>
          </a:prstGeom>
          <a:solidFill>
            <a:srgbClr val="2F4164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Level 4: Selenium</a:t>
            </a:r>
          </a:p>
        </p:txBody>
      </p:sp>
      <p:pic>
        <p:nvPicPr>
          <p:cNvPr id="11266" name="Picture 2" descr="2 Web Scraping Approaches | Web Scraping Using Selenium Python">
            <a:extLst>
              <a:ext uri="{FF2B5EF4-FFF2-40B4-BE49-F238E27FC236}">
                <a16:creationId xmlns:a16="http://schemas.microsoft.com/office/drawing/2014/main" id="{E0BE6605-62B8-F0B9-2D77-3B3E3F2B8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15" y="1497723"/>
            <a:ext cx="7644492" cy="48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10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8DA728-B291-1D2F-78EA-2344DF2345F0}"/>
              </a:ext>
            </a:extLst>
          </p:cNvPr>
          <p:cNvSpPr/>
          <p:nvPr/>
        </p:nvSpPr>
        <p:spPr>
          <a:xfrm>
            <a:off x="1661974" y="1981200"/>
            <a:ext cx="2877763" cy="2895600"/>
          </a:xfrm>
          <a:custGeom>
            <a:avLst/>
            <a:gdLst>
              <a:gd name="connsiteX0" fmla="*/ 19050 w 2895600"/>
              <a:gd name="connsiteY0" fmla="*/ 0 h 2895600"/>
              <a:gd name="connsiteX1" fmla="*/ 0 w 2895600"/>
              <a:gd name="connsiteY1" fmla="*/ 2895600 h 2895600"/>
              <a:gd name="connsiteX2" fmla="*/ 2190750 w 2895600"/>
              <a:gd name="connsiteY2" fmla="*/ 2895600 h 2895600"/>
              <a:gd name="connsiteX3" fmla="*/ 2895600 w 2895600"/>
              <a:gd name="connsiteY3" fmla="*/ 1447800 h 2895600"/>
              <a:gd name="connsiteX4" fmla="*/ 2162175 w 2895600"/>
              <a:gd name="connsiteY4" fmla="*/ 0 h 2895600"/>
              <a:gd name="connsiteX5" fmla="*/ 19050 w 2895600"/>
              <a:gd name="connsiteY5" fmla="*/ 0 h 2895600"/>
              <a:gd name="connsiteX0" fmla="*/ 13970 w 2890520"/>
              <a:gd name="connsiteY0" fmla="*/ 0 h 2905760"/>
              <a:gd name="connsiteX1" fmla="*/ 0 w 2890520"/>
              <a:gd name="connsiteY1" fmla="*/ 2905760 h 2905760"/>
              <a:gd name="connsiteX2" fmla="*/ 2185670 w 2890520"/>
              <a:gd name="connsiteY2" fmla="*/ 2895600 h 2905760"/>
              <a:gd name="connsiteX3" fmla="*/ 2890520 w 2890520"/>
              <a:gd name="connsiteY3" fmla="*/ 1447800 h 2905760"/>
              <a:gd name="connsiteX4" fmla="*/ 2157095 w 2890520"/>
              <a:gd name="connsiteY4" fmla="*/ 0 h 2905760"/>
              <a:gd name="connsiteX5" fmla="*/ 13970 w 2890520"/>
              <a:gd name="connsiteY5" fmla="*/ 0 h 2905760"/>
              <a:gd name="connsiteX0" fmla="*/ 8890 w 2885440"/>
              <a:gd name="connsiteY0" fmla="*/ 0 h 2895600"/>
              <a:gd name="connsiteX1" fmla="*/ 0 w 2885440"/>
              <a:gd name="connsiteY1" fmla="*/ 2890520 h 2895600"/>
              <a:gd name="connsiteX2" fmla="*/ 2180590 w 2885440"/>
              <a:gd name="connsiteY2" fmla="*/ 2895600 h 2895600"/>
              <a:gd name="connsiteX3" fmla="*/ 2885440 w 2885440"/>
              <a:gd name="connsiteY3" fmla="*/ 1447800 h 2895600"/>
              <a:gd name="connsiteX4" fmla="*/ 2152015 w 2885440"/>
              <a:gd name="connsiteY4" fmla="*/ 0 h 2895600"/>
              <a:gd name="connsiteX5" fmla="*/ 8890 w 2885440"/>
              <a:gd name="connsiteY5" fmla="*/ 0 h 2895600"/>
              <a:gd name="connsiteX0" fmla="*/ 876 w 2877426"/>
              <a:gd name="connsiteY0" fmla="*/ 0 h 2900680"/>
              <a:gd name="connsiteX1" fmla="*/ 7226 w 2877426"/>
              <a:gd name="connsiteY1" fmla="*/ 2900680 h 2900680"/>
              <a:gd name="connsiteX2" fmla="*/ 2172576 w 2877426"/>
              <a:gd name="connsiteY2" fmla="*/ 2895600 h 2900680"/>
              <a:gd name="connsiteX3" fmla="*/ 2877426 w 2877426"/>
              <a:gd name="connsiteY3" fmla="*/ 1447800 h 2900680"/>
              <a:gd name="connsiteX4" fmla="*/ 2144001 w 2877426"/>
              <a:gd name="connsiteY4" fmla="*/ 0 h 2900680"/>
              <a:gd name="connsiteX5" fmla="*/ 876 w 2877426"/>
              <a:gd name="connsiteY5" fmla="*/ 0 h 2900680"/>
              <a:gd name="connsiteX0" fmla="*/ 1213 w 2877763"/>
              <a:gd name="connsiteY0" fmla="*/ 0 h 2895600"/>
              <a:gd name="connsiteX1" fmla="*/ 2483 w 2877763"/>
              <a:gd name="connsiteY1" fmla="*/ 2885440 h 2895600"/>
              <a:gd name="connsiteX2" fmla="*/ 2172913 w 2877763"/>
              <a:gd name="connsiteY2" fmla="*/ 2895600 h 2895600"/>
              <a:gd name="connsiteX3" fmla="*/ 2877763 w 2877763"/>
              <a:gd name="connsiteY3" fmla="*/ 1447800 h 2895600"/>
              <a:gd name="connsiteX4" fmla="*/ 2144338 w 2877763"/>
              <a:gd name="connsiteY4" fmla="*/ 0 h 2895600"/>
              <a:gd name="connsiteX5" fmla="*/ 1213 w 2877763"/>
              <a:gd name="connsiteY5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7763" h="2895600">
                <a:moveTo>
                  <a:pt x="1213" y="0"/>
                </a:moveTo>
                <a:cubicBezTo>
                  <a:pt x="-3444" y="968587"/>
                  <a:pt x="7140" y="1916853"/>
                  <a:pt x="2483" y="2885440"/>
                </a:cubicBezTo>
                <a:lnTo>
                  <a:pt x="2172913" y="2895600"/>
                </a:lnTo>
                <a:lnTo>
                  <a:pt x="2877763" y="1447800"/>
                </a:lnTo>
                <a:lnTo>
                  <a:pt x="2144338" y="0"/>
                </a:lnTo>
                <a:lnTo>
                  <a:pt x="1213" y="0"/>
                </a:lnTo>
                <a:close/>
              </a:path>
            </a:pathLst>
          </a:custGeom>
          <a:solidFill>
            <a:srgbClr val="30937B">
              <a:alpha val="19685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84A3E-2479-D01D-5555-2EE019BC56E8}"/>
              </a:ext>
            </a:extLst>
          </p:cNvPr>
          <p:cNvSpPr txBox="1"/>
          <p:nvPr/>
        </p:nvSpPr>
        <p:spPr>
          <a:xfrm>
            <a:off x="1827270" y="2982724"/>
            <a:ext cx="222992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AI Jungle: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Data &amp; Methods</a:t>
            </a:r>
            <a:endParaRPr lang="en-US" sz="2400" dirty="0"/>
          </a:p>
        </p:txBody>
      </p:sp>
      <p:pic>
        <p:nvPicPr>
          <p:cNvPr id="8" name="Picture 7" descr="Palm tree leaves in dark scene">
            <a:extLst>
              <a:ext uri="{FF2B5EF4-FFF2-40B4-BE49-F238E27FC236}">
                <a16:creationId xmlns:a16="http://schemas.microsoft.com/office/drawing/2014/main" id="{E625EEBF-CD64-025A-6AE8-F2772FCCB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36000"/>
                    </a14:imgEffect>
                  </a14:imgLayer>
                </a14:imgProps>
              </a:ext>
            </a:extLst>
          </a:blip>
          <a:srcRect l="293" t="28901" r="13548" b="-2"/>
          <a:stretch/>
        </p:blipFill>
        <p:spPr>
          <a:xfrm>
            <a:off x="5245886" y="1981201"/>
            <a:ext cx="5281124" cy="2909058"/>
          </a:xfrm>
          <a:prstGeom prst="rect">
            <a:avLst/>
          </a:prstGeom>
          <a:effectLst>
            <a:softEdge rad="177370"/>
          </a:effectLst>
          <a:scene3d>
            <a:camera prst="orthographicFront"/>
            <a:lightRig rig="threePt" dir="t">
              <a:rot lat="0" lon="0" rev="0"/>
            </a:lightRig>
          </a:scene3d>
        </p:spPr>
      </p:pic>
    </p:spTree>
    <p:extLst>
      <p:ext uri="{BB962C8B-B14F-4D97-AF65-F5344CB8AC3E}">
        <p14:creationId xmlns:p14="http://schemas.microsoft.com/office/powerpoint/2010/main" val="2045375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65AFB0-ECA7-B6DD-A046-C0F4A12D3671}"/>
              </a:ext>
            </a:extLst>
          </p:cNvPr>
          <p:cNvSpPr txBox="1"/>
          <p:nvPr/>
        </p:nvSpPr>
        <p:spPr>
          <a:xfrm>
            <a:off x="4580730" y="1288795"/>
            <a:ext cx="6858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Geneva Commercial Register: </a:t>
            </a:r>
            <a:r>
              <a:rPr lang="en-US" dirty="0">
                <a:hlinkClick r:id="rId2"/>
              </a:rPr>
              <a:t>https://app2.ge.ch/ecohrcinternet/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D0388-FE9F-B5D2-31E9-F6F4227B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88" y="1743740"/>
            <a:ext cx="6559946" cy="474013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B4BC22-E5E6-EAAC-281A-9070A7830A7F}"/>
              </a:ext>
            </a:extLst>
          </p:cNvPr>
          <p:cNvSpPr/>
          <p:nvPr/>
        </p:nvSpPr>
        <p:spPr>
          <a:xfrm>
            <a:off x="3943899" y="223284"/>
            <a:ext cx="431038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Let’s Scrape !!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D4B9E59-E434-7331-D33C-2CC5A76B191D}"/>
              </a:ext>
            </a:extLst>
          </p:cNvPr>
          <p:cNvSpPr/>
          <p:nvPr/>
        </p:nvSpPr>
        <p:spPr>
          <a:xfrm>
            <a:off x="425305" y="2371792"/>
            <a:ext cx="1743740" cy="1606321"/>
          </a:xfrm>
          <a:prstGeom prst="roundRect">
            <a:avLst/>
          </a:prstGeom>
          <a:solidFill>
            <a:srgbClr val="2F416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This website is dynamic,</a:t>
            </a:r>
          </a:p>
          <a:p>
            <a:pPr algn="ctr"/>
            <a:r>
              <a:rPr lang="en-US" sz="1400" dirty="0"/>
              <a:t>we need a solution allowing interaction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D279F5D-E71D-05A0-EADF-199D5C3930C7}"/>
              </a:ext>
            </a:extLst>
          </p:cNvPr>
          <p:cNvSpPr/>
          <p:nvPr/>
        </p:nvSpPr>
        <p:spPr>
          <a:xfrm>
            <a:off x="2545698" y="2371792"/>
            <a:ext cx="1743740" cy="1606321"/>
          </a:xfrm>
          <a:prstGeom prst="roundRect">
            <a:avLst/>
          </a:prstGeom>
          <a:solidFill>
            <a:srgbClr val="2F416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How can we programmatically set filters?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C7479A-3885-DEC4-9DA6-83C10F2B1DB5}"/>
              </a:ext>
            </a:extLst>
          </p:cNvPr>
          <p:cNvSpPr/>
          <p:nvPr/>
        </p:nvSpPr>
        <p:spPr>
          <a:xfrm>
            <a:off x="425305" y="4358149"/>
            <a:ext cx="1743740" cy="1606321"/>
          </a:xfrm>
          <a:prstGeom prst="roundRect">
            <a:avLst/>
          </a:prstGeom>
          <a:solidFill>
            <a:srgbClr val="2F416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How to execute a custom search?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8EEF99-0316-0218-21D0-EBD9E96508FB}"/>
              </a:ext>
            </a:extLst>
          </p:cNvPr>
          <p:cNvSpPr/>
          <p:nvPr/>
        </p:nvSpPr>
        <p:spPr>
          <a:xfrm>
            <a:off x="2545698" y="4358149"/>
            <a:ext cx="1743740" cy="1606321"/>
          </a:xfrm>
          <a:prstGeom prst="roundRect">
            <a:avLst/>
          </a:prstGeom>
          <a:solidFill>
            <a:srgbClr val="2F416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 if we are looking for a specific list of organization names?</a:t>
            </a:r>
          </a:p>
        </p:txBody>
      </p:sp>
    </p:spTree>
    <p:extLst>
      <p:ext uri="{BB962C8B-B14F-4D97-AF65-F5344CB8AC3E}">
        <p14:creationId xmlns:p14="http://schemas.microsoft.com/office/powerpoint/2010/main" val="4107555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F90E56-B8F9-297A-1DC8-D6B4AF53CD42}"/>
              </a:ext>
            </a:extLst>
          </p:cNvPr>
          <p:cNvSpPr/>
          <p:nvPr/>
        </p:nvSpPr>
        <p:spPr>
          <a:xfrm>
            <a:off x="924025" y="223284"/>
            <a:ext cx="1052041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How to interact with a website? – The Inspector (Firefox)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F62645-6D94-0561-4EB1-B66C2B1D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57" y="1540043"/>
            <a:ext cx="5109605" cy="2984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E32144-B979-2DFD-75FE-243243D08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645" y="3859731"/>
            <a:ext cx="2702955" cy="2608446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414AAB5-69CF-E28A-4998-0437D8D09672}"/>
              </a:ext>
            </a:extLst>
          </p:cNvPr>
          <p:cNvSpPr/>
          <p:nvPr/>
        </p:nvSpPr>
        <p:spPr>
          <a:xfrm>
            <a:off x="1298557" y="1040763"/>
            <a:ext cx="385884" cy="3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82BC9C-3643-05EF-098A-3132E28ACA9E}"/>
              </a:ext>
            </a:extLst>
          </p:cNvPr>
          <p:cNvSpPr/>
          <p:nvPr/>
        </p:nvSpPr>
        <p:spPr>
          <a:xfrm>
            <a:off x="6592645" y="3378097"/>
            <a:ext cx="385884" cy="3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A29857-10B2-427D-99C9-6A4A47823EB3}"/>
              </a:ext>
            </a:extLst>
          </p:cNvPr>
          <p:cNvSpPr txBox="1"/>
          <p:nvPr/>
        </p:nvSpPr>
        <p:spPr>
          <a:xfrm>
            <a:off x="9295600" y="6123820"/>
            <a:ext cx="1946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searchFormLabel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BD4AC75-125A-C0BC-0CC0-52A2472AD07D}"/>
              </a:ext>
            </a:extLst>
          </p:cNvPr>
          <p:cNvSpPr/>
          <p:nvPr/>
        </p:nvSpPr>
        <p:spPr>
          <a:xfrm>
            <a:off x="924025" y="223284"/>
            <a:ext cx="1052041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Why CCS Selectors are cool </a:t>
            </a:r>
            <a:r>
              <a:rPr lang="en-US" sz="2800" dirty="0">
                <a:sym typeface="Wingdings" pitchFamily="2" charset="2"/>
              </a:rPr>
              <a:t> 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964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6E8E92-E6BE-3B9F-7EB5-9C8355F5743F}"/>
              </a:ext>
            </a:extLst>
          </p:cNvPr>
          <p:cNvSpPr/>
          <p:nvPr/>
        </p:nvSpPr>
        <p:spPr>
          <a:xfrm>
            <a:off x="924025" y="223284"/>
            <a:ext cx="1052041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Why CCS Selectors are cool </a:t>
            </a:r>
            <a:r>
              <a:rPr lang="en-US" sz="2800" dirty="0">
                <a:sym typeface="Wingdings" pitchFamily="2" charset="2"/>
              </a:rPr>
              <a:t> ?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26393-F582-4032-CB38-07A9CB72F154}"/>
              </a:ext>
            </a:extLst>
          </p:cNvPr>
          <p:cNvSpPr txBox="1"/>
          <p:nvPr/>
        </p:nvSpPr>
        <p:spPr>
          <a:xfrm>
            <a:off x="1557193" y="1290918"/>
            <a:ext cx="916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Because they allow to access different types of html elements</a:t>
            </a:r>
          </a:p>
        </p:txBody>
      </p:sp>
    </p:spTree>
    <p:extLst>
      <p:ext uri="{BB962C8B-B14F-4D97-AF65-F5344CB8AC3E}">
        <p14:creationId xmlns:p14="http://schemas.microsoft.com/office/powerpoint/2010/main" val="2152642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B26393-F582-4032-CB38-07A9CB72F154}"/>
              </a:ext>
            </a:extLst>
          </p:cNvPr>
          <p:cNvSpPr txBox="1"/>
          <p:nvPr/>
        </p:nvSpPr>
        <p:spPr>
          <a:xfrm>
            <a:off x="1557193" y="1290918"/>
            <a:ext cx="916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Because they allow to access different types of html elements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34F908-CD02-4C08-5BB4-269426161485}"/>
              </a:ext>
            </a:extLst>
          </p:cNvPr>
          <p:cNvSpPr/>
          <p:nvPr/>
        </p:nvSpPr>
        <p:spPr>
          <a:xfrm>
            <a:off x="655084" y="2330824"/>
            <a:ext cx="2088116" cy="932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Classes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0D98D-BB64-1D50-8D0C-E3A3E4FA8EDE}"/>
              </a:ext>
            </a:extLst>
          </p:cNvPr>
          <p:cNvSpPr/>
          <p:nvPr/>
        </p:nvSpPr>
        <p:spPr>
          <a:xfrm>
            <a:off x="3353460" y="2330824"/>
            <a:ext cx="2088116" cy="932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IDs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15D5F1-C735-92FC-CE4C-67F8EC2BC013}"/>
              </a:ext>
            </a:extLst>
          </p:cNvPr>
          <p:cNvSpPr/>
          <p:nvPr/>
        </p:nvSpPr>
        <p:spPr>
          <a:xfrm>
            <a:off x="6040792" y="2330823"/>
            <a:ext cx="2403959" cy="932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Attributes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66A0CC-741D-A51C-1770-8957E8FC7ACA}"/>
              </a:ext>
            </a:extLst>
          </p:cNvPr>
          <p:cNvSpPr/>
          <p:nvPr/>
        </p:nvSpPr>
        <p:spPr>
          <a:xfrm>
            <a:off x="9041887" y="2357717"/>
            <a:ext cx="2403959" cy="932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Tag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FBC28B-6BDB-94E5-A691-574835623A32}"/>
              </a:ext>
            </a:extLst>
          </p:cNvPr>
          <p:cNvSpPr txBox="1"/>
          <p:nvPr/>
        </p:nvSpPr>
        <p:spPr>
          <a:xfrm>
            <a:off x="9839204" y="3567955"/>
            <a:ext cx="844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&lt;p&gt;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52BE5-25B5-2D3D-B8F1-8C62FB6D1B5D}"/>
              </a:ext>
            </a:extLst>
          </p:cNvPr>
          <p:cNvSpPr txBox="1"/>
          <p:nvPr/>
        </p:nvSpPr>
        <p:spPr>
          <a:xfrm>
            <a:off x="6669743" y="3567955"/>
            <a:ext cx="1165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“</a:t>
            </a:r>
            <a:r>
              <a:rPr lang="en-GB" sz="2800" dirty="0" err="1"/>
              <a:t>href</a:t>
            </a:r>
            <a:r>
              <a:rPr lang="en-GB" sz="2800" dirty="0"/>
              <a:t>”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FB894-9BF6-01D0-FA1B-719A1221D84A}"/>
              </a:ext>
            </a:extLst>
          </p:cNvPr>
          <p:cNvSpPr txBox="1"/>
          <p:nvPr/>
        </p:nvSpPr>
        <p:spPr>
          <a:xfrm>
            <a:off x="3677779" y="3567955"/>
            <a:ext cx="1476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#header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61F7D-8A8F-80AA-BBF0-E6B061B15E4F}"/>
              </a:ext>
            </a:extLst>
          </p:cNvPr>
          <p:cNvSpPr txBox="1"/>
          <p:nvPr/>
        </p:nvSpPr>
        <p:spPr>
          <a:xfrm>
            <a:off x="1099990" y="3567955"/>
            <a:ext cx="1338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.button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8CA757-9701-77D2-7C87-269D93A91BED}"/>
              </a:ext>
            </a:extLst>
          </p:cNvPr>
          <p:cNvSpPr/>
          <p:nvPr/>
        </p:nvSpPr>
        <p:spPr>
          <a:xfrm>
            <a:off x="924025" y="223284"/>
            <a:ext cx="1052041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Why CCS Selectors are cool </a:t>
            </a:r>
            <a:r>
              <a:rPr lang="en-US" sz="2800" dirty="0">
                <a:sym typeface="Wingdings" pitchFamily="2" charset="2"/>
              </a:rPr>
              <a:t> 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0835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B26393-F582-4032-CB38-07A9CB72F154}"/>
              </a:ext>
            </a:extLst>
          </p:cNvPr>
          <p:cNvSpPr txBox="1"/>
          <p:nvPr/>
        </p:nvSpPr>
        <p:spPr>
          <a:xfrm>
            <a:off x="1557193" y="1290918"/>
            <a:ext cx="916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Because they allow to access different types of html elements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34F908-CD02-4C08-5BB4-269426161485}"/>
              </a:ext>
            </a:extLst>
          </p:cNvPr>
          <p:cNvSpPr/>
          <p:nvPr/>
        </p:nvSpPr>
        <p:spPr>
          <a:xfrm>
            <a:off x="655084" y="2330824"/>
            <a:ext cx="2088116" cy="932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Classes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0D98D-BB64-1D50-8D0C-E3A3E4FA8EDE}"/>
              </a:ext>
            </a:extLst>
          </p:cNvPr>
          <p:cNvSpPr/>
          <p:nvPr/>
        </p:nvSpPr>
        <p:spPr>
          <a:xfrm>
            <a:off x="3353460" y="2330824"/>
            <a:ext cx="2088116" cy="932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IDs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15D5F1-C735-92FC-CE4C-67F8EC2BC013}"/>
              </a:ext>
            </a:extLst>
          </p:cNvPr>
          <p:cNvSpPr/>
          <p:nvPr/>
        </p:nvSpPr>
        <p:spPr>
          <a:xfrm>
            <a:off x="6040792" y="2330823"/>
            <a:ext cx="2403959" cy="932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Attributes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66A0CC-741D-A51C-1770-8957E8FC7ACA}"/>
              </a:ext>
            </a:extLst>
          </p:cNvPr>
          <p:cNvSpPr/>
          <p:nvPr/>
        </p:nvSpPr>
        <p:spPr>
          <a:xfrm>
            <a:off x="9041887" y="2357717"/>
            <a:ext cx="2403959" cy="932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Tag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FBC28B-6BDB-94E5-A691-574835623A32}"/>
              </a:ext>
            </a:extLst>
          </p:cNvPr>
          <p:cNvSpPr txBox="1"/>
          <p:nvPr/>
        </p:nvSpPr>
        <p:spPr>
          <a:xfrm>
            <a:off x="9839204" y="3567955"/>
            <a:ext cx="844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&lt;p&gt;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52BE5-25B5-2D3D-B8F1-8C62FB6D1B5D}"/>
              </a:ext>
            </a:extLst>
          </p:cNvPr>
          <p:cNvSpPr txBox="1"/>
          <p:nvPr/>
        </p:nvSpPr>
        <p:spPr>
          <a:xfrm>
            <a:off x="6669743" y="3567955"/>
            <a:ext cx="1165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“</a:t>
            </a:r>
            <a:r>
              <a:rPr lang="en-GB" sz="2800" dirty="0" err="1"/>
              <a:t>href</a:t>
            </a:r>
            <a:r>
              <a:rPr lang="en-GB" sz="2800" dirty="0"/>
              <a:t>”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FB894-9BF6-01D0-FA1B-719A1221D84A}"/>
              </a:ext>
            </a:extLst>
          </p:cNvPr>
          <p:cNvSpPr txBox="1"/>
          <p:nvPr/>
        </p:nvSpPr>
        <p:spPr>
          <a:xfrm>
            <a:off x="3677779" y="3567955"/>
            <a:ext cx="1476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#header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61F7D-8A8F-80AA-BBF0-E6B061B15E4F}"/>
              </a:ext>
            </a:extLst>
          </p:cNvPr>
          <p:cNvSpPr txBox="1"/>
          <p:nvPr/>
        </p:nvSpPr>
        <p:spPr>
          <a:xfrm>
            <a:off x="1099990" y="3567955"/>
            <a:ext cx="1338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.button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5D1D2-AC22-8A0C-8A1F-CE5BCBC03816}"/>
              </a:ext>
            </a:extLst>
          </p:cNvPr>
          <p:cNvSpPr txBox="1"/>
          <p:nvPr/>
        </p:nvSpPr>
        <p:spPr>
          <a:xfrm>
            <a:off x="3327327" y="5008003"/>
            <a:ext cx="2024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Unique to a single element of the website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FBEE3-673F-9C00-703C-250D9387BA08}"/>
              </a:ext>
            </a:extLst>
          </p:cNvPr>
          <p:cNvSpPr txBox="1"/>
          <p:nvPr/>
        </p:nvSpPr>
        <p:spPr>
          <a:xfrm>
            <a:off x="6230469" y="4966917"/>
            <a:ext cx="2024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Unique to a type of content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B1C71-891C-0489-B792-43B207F10598}"/>
              </a:ext>
            </a:extLst>
          </p:cNvPr>
          <p:cNvSpPr txBox="1"/>
          <p:nvPr/>
        </p:nvSpPr>
        <p:spPr>
          <a:xfrm>
            <a:off x="9231564" y="5174122"/>
            <a:ext cx="2024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Structure delimiters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CDD36-5961-FE14-491E-6270CBB29E82}"/>
              </a:ext>
            </a:extLst>
          </p:cNvPr>
          <p:cNvSpPr txBox="1"/>
          <p:nvPr/>
        </p:nvSpPr>
        <p:spPr>
          <a:xfrm>
            <a:off x="718596" y="5151582"/>
            <a:ext cx="2024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Usually have a functionality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DAAAFD3-A54B-9273-AA35-977C1B52F36C}"/>
              </a:ext>
            </a:extLst>
          </p:cNvPr>
          <p:cNvSpPr/>
          <p:nvPr/>
        </p:nvSpPr>
        <p:spPr>
          <a:xfrm>
            <a:off x="924025" y="223284"/>
            <a:ext cx="1052041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Why CCS Selectors are cool </a:t>
            </a:r>
            <a:r>
              <a:rPr lang="en-US" sz="2800" dirty="0">
                <a:sym typeface="Wingdings" pitchFamily="2" charset="2"/>
              </a:rPr>
              <a:t> 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8631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F90E56-B8F9-297A-1DC8-D6B4AF53CD42}"/>
              </a:ext>
            </a:extLst>
          </p:cNvPr>
          <p:cNvSpPr/>
          <p:nvPr/>
        </p:nvSpPr>
        <p:spPr>
          <a:xfrm>
            <a:off x="924025" y="223284"/>
            <a:ext cx="1052041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Time to Play 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FE66A-E004-E938-ADBC-C516350C3296}"/>
              </a:ext>
            </a:extLst>
          </p:cNvPr>
          <p:cNvSpPr txBox="1"/>
          <p:nvPr/>
        </p:nvSpPr>
        <p:spPr>
          <a:xfrm>
            <a:off x="3284715" y="2935705"/>
            <a:ext cx="5622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Using Firefox browser,</a:t>
            </a:r>
          </a:p>
          <a:p>
            <a:pPr algn="ctr"/>
            <a:r>
              <a:rPr lang="en-US" sz="2400" dirty="0"/>
              <a:t>inspect an element of your interest and retrieve its </a:t>
            </a:r>
            <a:r>
              <a:rPr lang="en-US" sz="2400" dirty="0" err="1"/>
              <a:t>css</a:t>
            </a:r>
            <a:r>
              <a:rPr lang="en-US" sz="2400" dirty="0"/>
              <a:t> selector</a:t>
            </a:r>
          </a:p>
        </p:txBody>
      </p:sp>
    </p:spTree>
    <p:extLst>
      <p:ext uri="{BB962C8B-B14F-4D97-AF65-F5344CB8AC3E}">
        <p14:creationId xmlns:p14="http://schemas.microsoft.com/office/powerpoint/2010/main" val="1154363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EFAB49-5C1A-DC1F-7D28-2CF74D91C50D}"/>
              </a:ext>
            </a:extLst>
          </p:cNvPr>
          <p:cNvSpPr/>
          <p:nvPr/>
        </p:nvSpPr>
        <p:spPr>
          <a:xfrm>
            <a:off x="3943899" y="223284"/>
            <a:ext cx="431038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Level Up ! Selenium IDE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2EC591-2DD8-8AD4-0F79-2B2FA13C1778}"/>
              </a:ext>
            </a:extLst>
          </p:cNvPr>
          <p:cNvSpPr/>
          <p:nvPr/>
        </p:nvSpPr>
        <p:spPr>
          <a:xfrm>
            <a:off x="4674200" y="1202211"/>
            <a:ext cx="2843131" cy="498998"/>
          </a:xfrm>
          <a:prstGeom prst="roundRect">
            <a:avLst/>
          </a:prstGeom>
          <a:solidFill>
            <a:srgbClr val="2F4164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Visual Web Scraping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E1BFD2-34A3-379E-CD0B-FC56A5E8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901" y="3428998"/>
            <a:ext cx="6796238" cy="1276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327F48-5B3B-7797-06FE-027CE5BE6CB5}"/>
              </a:ext>
            </a:extLst>
          </p:cNvPr>
          <p:cNvSpPr txBox="1"/>
          <p:nvPr/>
        </p:nvSpPr>
        <p:spPr>
          <a:xfrm>
            <a:off x="4595107" y="2064583"/>
            <a:ext cx="370704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Go to Firefox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Install the Selenium IDE extension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Launch the extension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Launch the WebDriver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Recording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Interact to get what you want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0F3F9B-86CA-9948-48DE-BFD86956D780}"/>
              </a:ext>
            </a:extLst>
          </p:cNvPr>
          <p:cNvCxnSpPr/>
          <p:nvPr/>
        </p:nvCxnSpPr>
        <p:spPr>
          <a:xfrm flipH="1" flipV="1">
            <a:off x="4687503" y="3965609"/>
            <a:ext cx="221381" cy="85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F0E6F9-1BF9-30CA-7E5D-EE68DC2E002A}"/>
              </a:ext>
            </a:extLst>
          </p:cNvPr>
          <p:cNvCxnSpPr>
            <a:cxnSpLocks/>
          </p:cNvCxnSpPr>
          <p:nvPr/>
        </p:nvCxnSpPr>
        <p:spPr>
          <a:xfrm flipV="1">
            <a:off x="6593305" y="4067223"/>
            <a:ext cx="2868329" cy="226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CBA9D8D-715B-C99C-55C9-9C0FC10B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76" y="5159043"/>
            <a:ext cx="1462171" cy="10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3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EFAB49-5C1A-DC1F-7D28-2CF74D91C50D}"/>
              </a:ext>
            </a:extLst>
          </p:cNvPr>
          <p:cNvSpPr/>
          <p:nvPr/>
        </p:nvSpPr>
        <p:spPr>
          <a:xfrm>
            <a:off x="3943899" y="223284"/>
            <a:ext cx="431038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Level Up ! Selenium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DEEB-319E-09F9-CC67-3CB71970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828" y="1155032"/>
            <a:ext cx="4840291" cy="52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38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FD91D4-9362-9B90-5F32-AAD7B586EA9B}"/>
              </a:ext>
            </a:extLst>
          </p:cNvPr>
          <p:cNvSpPr/>
          <p:nvPr/>
        </p:nvSpPr>
        <p:spPr>
          <a:xfrm>
            <a:off x="3943899" y="223284"/>
            <a:ext cx="431038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Your time to 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A0EC7-D687-2015-279F-48A2D2656B5D}"/>
              </a:ext>
            </a:extLst>
          </p:cNvPr>
          <p:cNvSpPr txBox="1"/>
          <p:nvPr/>
        </p:nvSpPr>
        <p:spPr>
          <a:xfrm>
            <a:off x="3255840" y="2656572"/>
            <a:ext cx="5622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Using Selenium IDE,</a:t>
            </a:r>
          </a:p>
          <a:p>
            <a:pPr algn="ctr"/>
            <a:r>
              <a:rPr lang="en-US" sz="2400" dirty="0"/>
              <a:t>record the steps for another process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(for example, to apply a search filter) </a:t>
            </a:r>
          </a:p>
        </p:txBody>
      </p:sp>
    </p:spTree>
    <p:extLst>
      <p:ext uri="{BB962C8B-B14F-4D97-AF65-F5344CB8AC3E}">
        <p14:creationId xmlns:p14="http://schemas.microsoft.com/office/powerpoint/2010/main" val="277498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CB6977-4EF4-3369-F4C3-9E4F7EDFC793}"/>
              </a:ext>
            </a:extLst>
          </p:cNvPr>
          <p:cNvSpPr/>
          <p:nvPr/>
        </p:nvSpPr>
        <p:spPr>
          <a:xfrm>
            <a:off x="1397959" y="304397"/>
            <a:ext cx="9395547" cy="680884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your position in the Jungle?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60520B-7DA1-5304-6A13-A29EDBE7F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646" y="2886634"/>
            <a:ext cx="3322171" cy="33221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707935-7A2C-6E43-1116-133226F2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50" y="1514289"/>
            <a:ext cx="6769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3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FD91D4-9362-9B90-5F32-AAD7B586EA9B}"/>
              </a:ext>
            </a:extLst>
          </p:cNvPr>
          <p:cNvSpPr/>
          <p:nvPr/>
        </p:nvSpPr>
        <p:spPr>
          <a:xfrm>
            <a:off x="3943899" y="223284"/>
            <a:ext cx="431038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Your time to 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A0EC7-D687-2015-279F-48A2D2656B5D}"/>
              </a:ext>
            </a:extLst>
          </p:cNvPr>
          <p:cNvSpPr txBox="1"/>
          <p:nvPr/>
        </p:nvSpPr>
        <p:spPr>
          <a:xfrm>
            <a:off x="3266786" y="3198167"/>
            <a:ext cx="562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did you do? Any insight? Issue?</a:t>
            </a:r>
          </a:p>
        </p:txBody>
      </p:sp>
    </p:spTree>
    <p:extLst>
      <p:ext uri="{BB962C8B-B14F-4D97-AF65-F5344CB8AC3E}">
        <p14:creationId xmlns:p14="http://schemas.microsoft.com/office/powerpoint/2010/main" val="225915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B44037A-31DA-9E9A-3E00-1C291FD9C8D6}"/>
              </a:ext>
            </a:extLst>
          </p:cNvPr>
          <p:cNvSpPr/>
          <p:nvPr/>
        </p:nvSpPr>
        <p:spPr>
          <a:xfrm>
            <a:off x="3943899" y="223284"/>
            <a:ext cx="431038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Level Up ! To Python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D155F-D862-C808-6D34-0C4D5A15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45" y="1667508"/>
            <a:ext cx="5290988" cy="3554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47E827-20E0-A0F4-B8AA-E6DAFCB0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640" y="1651936"/>
            <a:ext cx="3518516" cy="3554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477F7C-75A3-304A-50FF-6618EF149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0" y="1651936"/>
            <a:ext cx="1572780" cy="27076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0C061-1A27-1E88-3E2C-9F97BD5084FA}"/>
              </a:ext>
            </a:extLst>
          </p:cNvPr>
          <p:cNvSpPr txBox="1"/>
          <p:nvPr/>
        </p:nvSpPr>
        <p:spPr>
          <a:xfrm>
            <a:off x="3331779" y="6064469"/>
            <a:ext cx="168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hrc</a:t>
            </a:r>
            <a:r>
              <a:rPr lang="en-US" dirty="0"/>
              <a:t>-icon-search</a:t>
            </a:r>
          </a:p>
        </p:txBody>
      </p:sp>
    </p:spTree>
    <p:extLst>
      <p:ext uri="{BB962C8B-B14F-4D97-AF65-F5344CB8AC3E}">
        <p14:creationId xmlns:p14="http://schemas.microsoft.com/office/powerpoint/2010/main" val="2128489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9F227B-58BE-4376-3D04-6BC00503542A}"/>
              </a:ext>
            </a:extLst>
          </p:cNvPr>
          <p:cNvSpPr/>
          <p:nvPr/>
        </p:nvSpPr>
        <p:spPr>
          <a:xfrm>
            <a:off x="2823596" y="223284"/>
            <a:ext cx="6544807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Join me at Google Colab through 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62EB7-C357-6CC8-C523-F84A6CFDAE99}"/>
              </a:ext>
            </a:extLst>
          </p:cNvPr>
          <p:cNvSpPr txBox="1"/>
          <p:nvPr/>
        </p:nvSpPr>
        <p:spPr>
          <a:xfrm>
            <a:off x="945931" y="1616110"/>
            <a:ext cx="10342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gomez</a:t>
            </a:r>
            <a:r>
              <a:rPr lang="en-US" sz="3600" dirty="0"/>
              <a:t>-L/</a:t>
            </a:r>
            <a:r>
              <a:rPr lang="en-US" sz="3600" dirty="0" err="1"/>
              <a:t>tutorial_webscrap_LLMs</a:t>
            </a:r>
            <a:endParaRPr lang="en-US" sz="3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C7F1A4-2876-D03E-9E12-6F0D046E4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87" y="2610881"/>
            <a:ext cx="3639426" cy="367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48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B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ne glowing light bulb in sea of unlit bulbs">
            <a:extLst>
              <a:ext uri="{FF2B5EF4-FFF2-40B4-BE49-F238E27FC236}">
                <a16:creationId xmlns:a16="http://schemas.microsoft.com/office/drawing/2014/main" id="{D2AAE784-63D1-008D-526C-4CC3771C4E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898"/>
                    </a14:imgEffect>
                    <a14:imgEffect>
                      <a14:saturation sat="2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25000"/>
          <a:stretch/>
        </p:blipFill>
        <p:spPr>
          <a:xfrm>
            <a:off x="5088572" y="1922208"/>
            <a:ext cx="5628589" cy="3035199"/>
          </a:xfrm>
          <a:prstGeom prst="rect">
            <a:avLst/>
          </a:prstGeom>
          <a:effectLst>
            <a:softEdge rad="174033"/>
          </a:effec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948DA728-B291-1D2F-78EA-2344DF2345F0}"/>
              </a:ext>
            </a:extLst>
          </p:cNvPr>
          <p:cNvSpPr/>
          <p:nvPr/>
        </p:nvSpPr>
        <p:spPr>
          <a:xfrm>
            <a:off x="1661974" y="1981200"/>
            <a:ext cx="2877763" cy="2895600"/>
          </a:xfrm>
          <a:custGeom>
            <a:avLst/>
            <a:gdLst>
              <a:gd name="connsiteX0" fmla="*/ 19050 w 2895600"/>
              <a:gd name="connsiteY0" fmla="*/ 0 h 2895600"/>
              <a:gd name="connsiteX1" fmla="*/ 0 w 2895600"/>
              <a:gd name="connsiteY1" fmla="*/ 2895600 h 2895600"/>
              <a:gd name="connsiteX2" fmla="*/ 2190750 w 2895600"/>
              <a:gd name="connsiteY2" fmla="*/ 2895600 h 2895600"/>
              <a:gd name="connsiteX3" fmla="*/ 2895600 w 2895600"/>
              <a:gd name="connsiteY3" fmla="*/ 1447800 h 2895600"/>
              <a:gd name="connsiteX4" fmla="*/ 2162175 w 2895600"/>
              <a:gd name="connsiteY4" fmla="*/ 0 h 2895600"/>
              <a:gd name="connsiteX5" fmla="*/ 19050 w 2895600"/>
              <a:gd name="connsiteY5" fmla="*/ 0 h 2895600"/>
              <a:gd name="connsiteX0" fmla="*/ 13970 w 2890520"/>
              <a:gd name="connsiteY0" fmla="*/ 0 h 2905760"/>
              <a:gd name="connsiteX1" fmla="*/ 0 w 2890520"/>
              <a:gd name="connsiteY1" fmla="*/ 2905760 h 2905760"/>
              <a:gd name="connsiteX2" fmla="*/ 2185670 w 2890520"/>
              <a:gd name="connsiteY2" fmla="*/ 2895600 h 2905760"/>
              <a:gd name="connsiteX3" fmla="*/ 2890520 w 2890520"/>
              <a:gd name="connsiteY3" fmla="*/ 1447800 h 2905760"/>
              <a:gd name="connsiteX4" fmla="*/ 2157095 w 2890520"/>
              <a:gd name="connsiteY4" fmla="*/ 0 h 2905760"/>
              <a:gd name="connsiteX5" fmla="*/ 13970 w 2890520"/>
              <a:gd name="connsiteY5" fmla="*/ 0 h 2905760"/>
              <a:gd name="connsiteX0" fmla="*/ 8890 w 2885440"/>
              <a:gd name="connsiteY0" fmla="*/ 0 h 2895600"/>
              <a:gd name="connsiteX1" fmla="*/ 0 w 2885440"/>
              <a:gd name="connsiteY1" fmla="*/ 2890520 h 2895600"/>
              <a:gd name="connsiteX2" fmla="*/ 2180590 w 2885440"/>
              <a:gd name="connsiteY2" fmla="*/ 2895600 h 2895600"/>
              <a:gd name="connsiteX3" fmla="*/ 2885440 w 2885440"/>
              <a:gd name="connsiteY3" fmla="*/ 1447800 h 2895600"/>
              <a:gd name="connsiteX4" fmla="*/ 2152015 w 2885440"/>
              <a:gd name="connsiteY4" fmla="*/ 0 h 2895600"/>
              <a:gd name="connsiteX5" fmla="*/ 8890 w 2885440"/>
              <a:gd name="connsiteY5" fmla="*/ 0 h 2895600"/>
              <a:gd name="connsiteX0" fmla="*/ 876 w 2877426"/>
              <a:gd name="connsiteY0" fmla="*/ 0 h 2900680"/>
              <a:gd name="connsiteX1" fmla="*/ 7226 w 2877426"/>
              <a:gd name="connsiteY1" fmla="*/ 2900680 h 2900680"/>
              <a:gd name="connsiteX2" fmla="*/ 2172576 w 2877426"/>
              <a:gd name="connsiteY2" fmla="*/ 2895600 h 2900680"/>
              <a:gd name="connsiteX3" fmla="*/ 2877426 w 2877426"/>
              <a:gd name="connsiteY3" fmla="*/ 1447800 h 2900680"/>
              <a:gd name="connsiteX4" fmla="*/ 2144001 w 2877426"/>
              <a:gd name="connsiteY4" fmla="*/ 0 h 2900680"/>
              <a:gd name="connsiteX5" fmla="*/ 876 w 2877426"/>
              <a:gd name="connsiteY5" fmla="*/ 0 h 2900680"/>
              <a:gd name="connsiteX0" fmla="*/ 1213 w 2877763"/>
              <a:gd name="connsiteY0" fmla="*/ 0 h 2895600"/>
              <a:gd name="connsiteX1" fmla="*/ 2483 w 2877763"/>
              <a:gd name="connsiteY1" fmla="*/ 2885440 h 2895600"/>
              <a:gd name="connsiteX2" fmla="*/ 2172913 w 2877763"/>
              <a:gd name="connsiteY2" fmla="*/ 2895600 h 2895600"/>
              <a:gd name="connsiteX3" fmla="*/ 2877763 w 2877763"/>
              <a:gd name="connsiteY3" fmla="*/ 1447800 h 2895600"/>
              <a:gd name="connsiteX4" fmla="*/ 2144338 w 2877763"/>
              <a:gd name="connsiteY4" fmla="*/ 0 h 2895600"/>
              <a:gd name="connsiteX5" fmla="*/ 1213 w 2877763"/>
              <a:gd name="connsiteY5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7763" h="2895600">
                <a:moveTo>
                  <a:pt x="1213" y="0"/>
                </a:moveTo>
                <a:cubicBezTo>
                  <a:pt x="-3444" y="968587"/>
                  <a:pt x="7140" y="1916853"/>
                  <a:pt x="2483" y="2885440"/>
                </a:cubicBezTo>
                <a:lnTo>
                  <a:pt x="2172913" y="2895600"/>
                </a:lnTo>
                <a:lnTo>
                  <a:pt x="2877763" y="1447800"/>
                </a:lnTo>
                <a:lnTo>
                  <a:pt x="2144338" y="0"/>
                </a:lnTo>
                <a:lnTo>
                  <a:pt x="1213" y="0"/>
                </a:lnTo>
                <a:close/>
              </a:path>
            </a:pathLst>
          </a:custGeom>
          <a:solidFill>
            <a:srgbClr val="885B42">
              <a:alpha val="30466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84A3E-2479-D01D-5555-2EE019BC56E8}"/>
              </a:ext>
            </a:extLst>
          </p:cNvPr>
          <p:cNvSpPr txBox="1"/>
          <p:nvPr/>
        </p:nvSpPr>
        <p:spPr>
          <a:xfrm>
            <a:off x="1807606" y="3159704"/>
            <a:ext cx="2449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Derive Insights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8680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A4FB28-5459-A311-DB94-896E23DB81BC}"/>
              </a:ext>
            </a:extLst>
          </p:cNvPr>
          <p:cNvSpPr/>
          <p:nvPr/>
        </p:nvSpPr>
        <p:spPr>
          <a:xfrm>
            <a:off x="2823596" y="223284"/>
            <a:ext cx="6544807" cy="646331"/>
          </a:xfrm>
          <a:prstGeom prst="roundRect">
            <a:avLst/>
          </a:prstGeom>
          <a:solidFill>
            <a:srgbClr val="885B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it differently in the AI as a Service Era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EB1FE-219E-E5A7-ED7E-620CA38A14F3}"/>
              </a:ext>
            </a:extLst>
          </p:cNvPr>
          <p:cNvSpPr txBox="1"/>
          <p:nvPr/>
        </p:nvSpPr>
        <p:spPr>
          <a:xfrm>
            <a:off x="976305" y="1891862"/>
            <a:ext cx="404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Get Language Embeddings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6386D-F7DE-FA1B-CCF6-1EB555C0C6E0}"/>
              </a:ext>
            </a:extLst>
          </p:cNvPr>
          <p:cNvSpPr txBox="1"/>
          <p:nvPr/>
        </p:nvSpPr>
        <p:spPr>
          <a:xfrm>
            <a:off x="6867359" y="1891862"/>
            <a:ext cx="4469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Customize your Learning 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D99BE-AF5D-4E4F-1A9C-3FC24D99D579}"/>
              </a:ext>
            </a:extLst>
          </p:cNvPr>
          <p:cNvSpPr txBox="1"/>
          <p:nvPr/>
        </p:nvSpPr>
        <p:spPr>
          <a:xfrm>
            <a:off x="1291619" y="4913586"/>
            <a:ext cx="335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Opt</a:t>
            </a:r>
            <a:r>
              <a:rPr lang="en-US" sz="2800" dirty="0">
                <a:solidFill>
                  <a:schemeClr val="bg1"/>
                </a:solidFill>
              </a:rPr>
              <a:t> for Explainable 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58CA5-935C-427B-0681-B18ADF2461FE}"/>
              </a:ext>
            </a:extLst>
          </p:cNvPr>
          <p:cNvSpPr txBox="1"/>
          <p:nvPr/>
        </p:nvSpPr>
        <p:spPr>
          <a:xfrm>
            <a:off x="7347016" y="4913586"/>
            <a:ext cx="3427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Access cutting edge AI</a:t>
            </a:r>
          </a:p>
        </p:txBody>
      </p:sp>
    </p:spTree>
    <p:extLst>
      <p:ext uri="{BB962C8B-B14F-4D97-AF65-F5344CB8AC3E}">
        <p14:creationId xmlns:p14="http://schemas.microsoft.com/office/powerpoint/2010/main" val="3452163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A4FB28-5459-A311-DB94-896E23DB81BC}"/>
              </a:ext>
            </a:extLst>
          </p:cNvPr>
          <p:cNvSpPr/>
          <p:nvPr/>
        </p:nvSpPr>
        <p:spPr>
          <a:xfrm>
            <a:off x="2823596" y="223284"/>
            <a:ext cx="6544807" cy="646331"/>
          </a:xfrm>
          <a:prstGeom prst="roundRect">
            <a:avLst/>
          </a:prstGeom>
          <a:solidFill>
            <a:srgbClr val="885B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 it differently in the AI as a Service Era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998DB-CFF6-72A2-D3B7-99AD92D32270}"/>
              </a:ext>
            </a:extLst>
          </p:cNvPr>
          <p:cNvSpPr txBox="1"/>
          <p:nvPr/>
        </p:nvSpPr>
        <p:spPr>
          <a:xfrm>
            <a:off x="3045373" y="1403160"/>
            <a:ext cx="61012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colab.research.google.com</a:t>
            </a:r>
            <a:r>
              <a:rPr lang="en-US" sz="2800" dirty="0">
                <a:solidFill>
                  <a:schemeClr val="bg1"/>
                </a:solidFill>
              </a:rPr>
              <a:t>/drive/1Cqk2FuS9pr8KaS_Kgtq2zP8v-jd99xrM#scrollTo=vSRhRiUqsNM0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6279F-7F58-B958-FE3C-88C58C83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167993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53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9F227B-58BE-4376-3D04-6BC00503542A}"/>
              </a:ext>
            </a:extLst>
          </p:cNvPr>
          <p:cNvSpPr/>
          <p:nvPr/>
        </p:nvSpPr>
        <p:spPr>
          <a:xfrm>
            <a:off x="3943899" y="223284"/>
            <a:ext cx="4310383" cy="646331"/>
          </a:xfrm>
          <a:prstGeom prst="roundRect">
            <a:avLst/>
          </a:prstGeom>
          <a:solidFill>
            <a:srgbClr val="2F41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ACB80-687E-22CF-0769-9EBF2F3CA039}"/>
              </a:ext>
            </a:extLst>
          </p:cNvPr>
          <p:cNvSpPr txBox="1"/>
          <p:nvPr/>
        </p:nvSpPr>
        <p:spPr>
          <a:xfrm>
            <a:off x="3549316" y="1562319"/>
            <a:ext cx="60976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https://ui.vision/rpa/docs/selenium-ide/web-scraping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https://ui.vision/rpa/docs/selenium-ide/storetext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https://youtu.be/SfYZ1xiuPxk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https://www.guru99.com/store-variables-handling-selenium-ide.html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937AB-6DA0-4566-6275-76BB30FC5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316" y="4287584"/>
            <a:ext cx="356870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D4C54-563A-918B-1CD6-69E07369886C}"/>
              </a:ext>
            </a:extLst>
          </p:cNvPr>
          <p:cNvSpPr txBox="1"/>
          <p:nvPr/>
        </p:nvSpPr>
        <p:spPr>
          <a:xfrm>
            <a:off x="3549316" y="5302011"/>
            <a:ext cx="231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GitHub Education Pack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5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CB6977-4EF4-3369-F4C3-9E4F7EDFC793}"/>
              </a:ext>
            </a:extLst>
          </p:cNvPr>
          <p:cNvSpPr/>
          <p:nvPr/>
        </p:nvSpPr>
        <p:spPr>
          <a:xfrm>
            <a:off x="1397959" y="304397"/>
            <a:ext cx="9395547" cy="680884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Where do you want do be?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5B370-15FA-33C3-6AD8-3FE80C8D238B}"/>
              </a:ext>
            </a:extLst>
          </p:cNvPr>
          <p:cNvSpPr txBox="1"/>
          <p:nvPr/>
        </p:nvSpPr>
        <p:spPr>
          <a:xfrm>
            <a:off x="1237127" y="1366897"/>
            <a:ext cx="968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Time to dream: 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If you were an AI master, how would you apply to your research?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89193B-BE65-C005-863C-A39908F47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309" y="2970137"/>
            <a:ext cx="3141382" cy="31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5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8DA728-B291-1D2F-78EA-2344DF2345F0}"/>
              </a:ext>
            </a:extLst>
          </p:cNvPr>
          <p:cNvSpPr/>
          <p:nvPr/>
        </p:nvSpPr>
        <p:spPr>
          <a:xfrm>
            <a:off x="1661974" y="1981200"/>
            <a:ext cx="2877763" cy="2895600"/>
          </a:xfrm>
          <a:custGeom>
            <a:avLst/>
            <a:gdLst>
              <a:gd name="connsiteX0" fmla="*/ 19050 w 2895600"/>
              <a:gd name="connsiteY0" fmla="*/ 0 h 2895600"/>
              <a:gd name="connsiteX1" fmla="*/ 0 w 2895600"/>
              <a:gd name="connsiteY1" fmla="*/ 2895600 h 2895600"/>
              <a:gd name="connsiteX2" fmla="*/ 2190750 w 2895600"/>
              <a:gd name="connsiteY2" fmla="*/ 2895600 h 2895600"/>
              <a:gd name="connsiteX3" fmla="*/ 2895600 w 2895600"/>
              <a:gd name="connsiteY3" fmla="*/ 1447800 h 2895600"/>
              <a:gd name="connsiteX4" fmla="*/ 2162175 w 2895600"/>
              <a:gd name="connsiteY4" fmla="*/ 0 h 2895600"/>
              <a:gd name="connsiteX5" fmla="*/ 19050 w 2895600"/>
              <a:gd name="connsiteY5" fmla="*/ 0 h 2895600"/>
              <a:gd name="connsiteX0" fmla="*/ 13970 w 2890520"/>
              <a:gd name="connsiteY0" fmla="*/ 0 h 2905760"/>
              <a:gd name="connsiteX1" fmla="*/ 0 w 2890520"/>
              <a:gd name="connsiteY1" fmla="*/ 2905760 h 2905760"/>
              <a:gd name="connsiteX2" fmla="*/ 2185670 w 2890520"/>
              <a:gd name="connsiteY2" fmla="*/ 2895600 h 2905760"/>
              <a:gd name="connsiteX3" fmla="*/ 2890520 w 2890520"/>
              <a:gd name="connsiteY3" fmla="*/ 1447800 h 2905760"/>
              <a:gd name="connsiteX4" fmla="*/ 2157095 w 2890520"/>
              <a:gd name="connsiteY4" fmla="*/ 0 h 2905760"/>
              <a:gd name="connsiteX5" fmla="*/ 13970 w 2890520"/>
              <a:gd name="connsiteY5" fmla="*/ 0 h 2905760"/>
              <a:gd name="connsiteX0" fmla="*/ 8890 w 2885440"/>
              <a:gd name="connsiteY0" fmla="*/ 0 h 2895600"/>
              <a:gd name="connsiteX1" fmla="*/ 0 w 2885440"/>
              <a:gd name="connsiteY1" fmla="*/ 2890520 h 2895600"/>
              <a:gd name="connsiteX2" fmla="*/ 2180590 w 2885440"/>
              <a:gd name="connsiteY2" fmla="*/ 2895600 h 2895600"/>
              <a:gd name="connsiteX3" fmla="*/ 2885440 w 2885440"/>
              <a:gd name="connsiteY3" fmla="*/ 1447800 h 2895600"/>
              <a:gd name="connsiteX4" fmla="*/ 2152015 w 2885440"/>
              <a:gd name="connsiteY4" fmla="*/ 0 h 2895600"/>
              <a:gd name="connsiteX5" fmla="*/ 8890 w 2885440"/>
              <a:gd name="connsiteY5" fmla="*/ 0 h 2895600"/>
              <a:gd name="connsiteX0" fmla="*/ 876 w 2877426"/>
              <a:gd name="connsiteY0" fmla="*/ 0 h 2900680"/>
              <a:gd name="connsiteX1" fmla="*/ 7226 w 2877426"/>
              <a:gd name="connsiteY1" fmla="*/ 2900680 h 2900680"/>
              <a:gd name="connsiteX2" fmla="*/ 2172576 w 2877426"/>
              <a:gd name="connsiteY2" fmla="*/ 2895600 h 2900680"/>
              <a:gd name="connsiteX3" fmla="*/ 2877426 w 2877426"/>
              <a:gd name="connsiteY3" fmla="*/ 1447800 h 2900680"/>
              <a:gd name="connsiteX4" fmla="*/ 2144001 w 2877426"/>
              <a:gd name="connsiteY4" fmla="*/ 0 h 2900680"/>
              <a:gd name="connsiteX5" fmla="*/ 876 w 2877426"/>
              <a:gd name="connsiteY5" fmla="*/ 0 h 2900680"/>
              <a:gd name="connsiteX0" fmla="*/ 1213 w 2877763"/>
              <a:gd name="connsiteY0" fmla="*/ 0 h 2895600"/>
              <a:gd name="connsiteX1" fmla="*/ 2483 w 2877763"/>
              <a:gd name="connsiteY1" fmla="*/ 2885440 h 2895600"/>
              <a:gd name="connsiteX2" fmla="*/ 2172913 w 2877763"/>
              <a:gd name="connsiteY2" fmla="*/ 2895600 h 2895600"/>
              <a:gd name="connsiteX3" fmla="*/ 2877763 w 2877763"/>
              <a:gd name="connsiteY3" fmla="*/ 1447800 h 2895600"/>
              <a:gd name="connsiteX4" fmla="*/ 2144338 w 2877763"/>
              <a:gd name="connsiteY4" fmla="*/ 0 h 2895600"/>
              <a:gd name="connsiteX5" fmla="*/ 1213 w 2877763"/>
              <a:gd name="connsiteY5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7763" h="2895600">
                <a:moveTo>
                  <a:pt x="1213" y="0"/>
                </a:moveTo>
                <a:cubicBezTo>
                  <a:pt x="-3444" y="968587"/>
                  <a:pt x="7140" y="1916853"/>
                  <a:pt x="2483" y="2885440"/>
                </a:cubicBezTo>
                <a:lnTo>
                  <a:pt x="2172913" y="2895600"/>
                </a:lnTo>
                <a:lnTo>
                  <a:pt x="2877763" y="1447800"/>
                </a:lnTo>
                <a:lnTo>
                  <a:pt x="2144338" y="0"/>
                </a:lnTo>
                <a:lnTo>
                  <a:pt x="1213" y="0"/>
                </a:lnTo>
                <a:close/>
              </a:path>
            </a:pathLst>
          </a:custGeom>
          <a:solidFill>
            <a:srgbClr val="30937B">
              <a:alpha val="19685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84A3E-2479-D01D-5555-2EE019BC56E8}"/>
              </a:ext>
            </a:extLst>
          </p:cNvPr>
          <p:cNvSpPr txBox="1"/>
          <p:nvPr/>
        </p:nvSpPr>
        <p:spPr>
          <a:xfrm>
            <a:off x="1827270" y="2982724"/>
            <a:ext cx="222992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AI Jungle: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Data &amp; Methods</a:t>
            </a:r>
            <a:endParaRPr lang="en-US" sz="2400" dirty="0"/>
          </a:p>
        </p:txBody>
      </p:sp>
      <p:pic>
        <p:nvPicPr>
          <p:cNvPr id="8" name="Picture 7" descr="Palm tree leaves in dark scene">
            <a:extLst>
              <a:ext uri="{FF2B5EF4-FFF2-40B4-BE49-F238E27FC236}">
                <a16:creationId xmlns:a16="http://schemas.microsoft.com/office/drawing/2014/main" id="{E625EEBF-CD64-025A-6AE8-F2772FCCB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36000"/>
                    </a14:imgEffect>
                  </a14:imgLayer>
                </a14:imgProps>
              </a:ext>
            </a:extLst>
          </a:blip>
          <a:srcRect l="293" t="28901" r="13548" b="-2"/>
          <a:stretch/>
        </p:blipFill>
        <p:spPr>
          <a:xfrm>
            <a:off x="5245886" y="1981201"/>
            <a:ext cx="5281124" cy="2909058"/>
          </a:xfrm>
          <a:prstGeom prst="rect">
            <a:avLst/>
          </a:prstGeom>
          <a:effectLst>
            <a:softEdge rad="177370"/>
          </a:effectLst>
          <a:scene3d>
            <a:camera prst="orthographicFront"/>
            <a:lightRig rig="threePt" dir="t">
              <a:rot lat="0" lon="0" rev="0"/>
            </a:lightRig>
          </a:scene3d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5245886" y="1981200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Diversity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CB6977-4EF4-3369-F4C3-9E4F7EDFC793}"/>
              </a:ext>
            </a:extLst>
          </p:cNvPr>
          <p:cNvSpPr/>
          <p:nvPr/>
        </p:nvSpPr>
        <p:spPr>
          <a:xfrm>
            <a:off x="8123399" y="1981200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 I start?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D93D40-5433-CA9E-A4CE-FD4959A7791C}"/>
              </a:ext>
            </a:extLst>
          </p:cNvPr>
          <p:cNvSpPr/>
          <p:nvPr/>
        </p:nvSpPr>
        <p:spPr>
          <a:xfrm>
            <a:off x="5245886" y="3515032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can AI do for me?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72395-C6B3-D261-A7E2-BC5F46F2EBCE}"/>
              </a:ext>
            </a:extLst>
          </p:cNvPr>
          <p:cNvSpPr/>
          <p:nvPr/>
        </p:nvSpPr>
        <p:spPr>
          <a:xfrm>
            <a:off x="8123399" y="3515032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needs Data</a:t>
            </a:r>
          </a:p>
        </p:txBody>
      </p:sp>
    </p:spTree>
    <p:extLst>
      <p:ext uri="{BB962C8B-B14F-4D97-AF65-F5344CB8AC3E}">
        <p14:creationId xmlns:p14="http://schemas.microsoft.com/office/powerpoint/2010/main" val="2883382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0" y="0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Diversity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CB6977-4EF4-3369-F4C3-9E4F7EDFC793}"/>
              </a:ext>
            </a:extLst>
          </p:cNvPr>
          <p:cNvSpPr/>
          <p:nvPr/>
        </p:nvSpPr>
        <p:spPr>
          <a:xfrm>
            <a:off x="9788389" y="0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 I start?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D93D40-5433-CA9E-A4CE-FD4959A7791C}"/>
              </a:ext>
            </a:extLst>
          </p:cNvPr>
          <p:cNvSpPr/>
          <p:nvPr/>
        </p:nvSpPr>
        <p:spPr>
          <a:xfrm>
            <a:off x="0" y="5496232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can AI do for me?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72395-C6B3-D261-A7E2-BC5F46F2EBCE}"/>
              </a:ext>
            </a:extLst>
          </p:cNvPr>
          <p:cNvSpPr/>
          <p:nvPr/>
        </p:nvSpPr>
        <p:spPr>
          <a:xfrm>
            <a:off x="9788388" y="5487766"/>
            <a:ext cx="2403611" cy="1361768"/>
          </a:xfrm>
          <a:prstGeom prst="roundRect">
            <a:avLst/>
          </a:prstGeom>
          <a:solidFill>
            <a:srgbClr val="30937B">
              <a:alpha val="5602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needs Data</a:t>
            </a:r>
          </a:p>
        </p:txBody>
      </p:sp>
    </p:spTree>
    <p:extLst>
      <p:ext uri="{BB962C8B-B14F-4D97-AF65-F5344CB8AC3E}">
        <p14:creationId xmlns:p14="http://schemas.microsoft.com/office/powerpoint/2010/main" val="2021754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3065929" y="215152"/>
            <a:ext cx="6096000" cy="896471"/>
          </a:xfrm>
          <a:prstGeom prst="roundRect">
            <a:avLst/>
          </a:prstGeom>
          <a:solidFill>
            <a:srgbClr val="30937B">
              <a:alpha val="5602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AI Diversity</a:t>
            </a:r>
          </a:p>
        </p:txBody>
      </p:sp>
      <p:pic>
        <p:nvPicPr>
          <p:cNvPr id="1026" name="Picture 2" descr="The Wood Wide Web — An Darach Forest Therapy">
            <a:extLst>
              <a:ext uri="{FF2B5EF4-FFF2-40B4-BE49-F238E27FC236}">
                <a16:creationId xmlns:a16="http://schemas.microsoft.com/office/drawing/2014/main" id="{542E4E33-7DAD-5A46-FB7A-52BA78DA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1452281"/>
            <a:ext cx="6096000" cy="50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44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94D8A3-2508-BB81-69AE-5B719F2F3D5B}"/>
              </a:ext>
            </a:extLst>
          </p:cNvPr>
          <p:cNvSpPr/>
          <p:nvPr/>
        </p:nvSpPr>
        <p:spPr>
          <a:xfrm>
            <a:off x="3065929" y="167854"/>
            <a:ext cx="6096000" cy="896471"/>
          </a:xfrm>
          <a:prstGeom prst="roundRect">
            <a:avLst/>
          </a:prstGeom>
          <a:solidFill>
            <a:schemeClr val="tx1">
              <a:alpha val="5602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AI Diversity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E1FFE-A160-16CD-0549-8D9A9CDF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6" y="1072717"/>
            <a:ext cx="5596864" cy="5755841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93285CBB-A8EB-3AB5-35F7-A6D254DAA0AF}"/>
              </a:ext>
            </a:extLst>
          </p:cNvPr>
          <p:cNvSpPr/>
          <p:nvPr/>
        </p:nvSpPr>
        <p:spPr>
          <a:xfrm>
            <a:off x="1974930" y="4174120"/>
            <a:ext cx="183265" cy="2155784"/>
          </a:xfrm>
          <a:prstGeom prst="leftBracke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69BC4-2CA5-75AA-1D03-2B10FFE9F044}"/>
              </a:ext>
            </a:extLst>
          </p:cNvPr>
          <p:cNvSpPr txBox="1"/>
          <p:nvPr/>
        </p:nvSpPr>
        <p:spPr>
          <a:xfrm>
            <a:off x="696892" y="4694981"/>
            <a:ext cx="1219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What everybody talks about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E2438F-C8A3-FBD7-BB83-D3FF7B54C2AA}"/>
              </a:ext>
            </a:extLst>
          </p:cNvPr>
          <p:cNvCxnSpPr/>
          <p:nvPr/>
        </p:nvCxnSpPr>
        <p:spPr>
          <a:xfrm flipV="1">
            <a:off x="4031004" y="1849175"/>
            <a:ext cx="2197260" cy="19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CE6D39-4F9F-F34F-3B55-EEAF41090009}"/>
              </a:ext>
            </a:extLst>
          </p:cNvPr>
          <p:cNvCxnSpPr>
            <a:cxnSpLocks/>
          </p:cNvCxnSpPr>
          <p:nvPr/>
        </p:nvCxnSpPr>
        <p:spPr>
          <a:xfrm flipV="1">
            <a:off x="4031003" y="2615997"/>
            <a:ext cx="2197260" cy="19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3B434C-95F2-AD26-EAFF-D4597EBB61AA}"/>
              </a:ext>
            </a:extLst>
          </p:cNvPr>
          <p:cNvCxnSpPr>
            <a:cxnSpLocks/>
          </p:cNvCxnSpPr>
          <p:nvPr/>
        </p:nvCxnSpPr>
        <p:spPr>
          <a:xfrm flipV="1">
            <a:off x="4031004" y="3199555"/>
            <a:ext cx="2197260" cy="19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2051B-01D9-4029-DC43-A43C8CD54E50}"/>
              </a:ext>
            </a:extLst>
          </p:cNvPr>
          <p:cNvCxnSpPr>
            <a:cxnSpLocks/>
          </p:cNvCxnSpPr>
          <p:nvPr/>
        </p:nvCxnSpPr>
        <p:spPr>
          <a:xfrm flipV="1">
            <a:off x="4031003" y="3922972"/>
            <a:ext cx="2197260" cy="19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0BE817-1F8F-1D43-C278-BB1463CAC086}"/>
              </a:ext>
            </a:extLst>
          </p:cNvPr>
          <p:cNvCxnSpPr>
            <a:cxnSpLocks/>
          </p:cNvCxnSpPr>
          <p:nvPr/>
        </p:nvCxnSpPr>
        <p:spPr>
          <a:xfrm flipV="1">
            <a:off x="4031004" y="4496884"/>
            <a:ext cx="2197260" cy="19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1B916B-F70C-4574-DC7F-6C71B3C109AC}"/>
              </a:ext>
            </a:extLst>
          </p:cNvPr>
          <p:cNvCxnSpPr>
            <a:cxnSpLocks/>
          </p:cNvCxnSpPr>
          <p:nvPr/>
        </p:nvCxnSpPr>
        <p:spPr>
          <a:xfrm flipV="1">
            <a:off x="4031003" y="5461440"/>
            <a:ext cx="2197260" cy="19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BC27DC-B4AC-3D36-4882-6168C75AE736}"/>
              </a:ext>
            </a:extLst>
          </p:cNvPr>
          <p:cNvSpPr txBox="1"/>
          <p:nvPr/>
        </p:nvSpPr>
        <p:spPr>
          <a:xfrm>
            <a:off x="6373310" y="2245006"/>
            <a:ext cx="481699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Subfield of AI aiming at developing and training models able to learn from data without giving explicit instructions. Includes Supervised, Unsupervised and Reinforcement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C7D5E-DE88-1D9B-F2B9-14EBC6275DB6}"/>
              </a:ext>
            </a:extLst>
          </p:cNvPr>
          <p:cNvSpPr txBox="1"/>
          <p:nvPr/>
        </p:nvSpPr>
        <p:spPr>
          <a:xfrm>
            <a:off x="6373309" y="1603575"/>
            <a:ext cx="48169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Brach of Computer Science that aims at developing machines that think and act like humans. 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F6241-A719-D429-2DF8-9ED13BF72A3A}"/>
              </a:ext>
            </a:extLst>
          </p:cNvPr>
          <p:cNvSpPr txBox="1"/>
          <p:nvPr/>
        </p:nvSpPr>
        <p:spPr>
          <a:xfrm>
            <a:off x="6373310" y="2968423"/>
            <a:ext cx="48169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Subtype of ML models which architecture is inspired in the human brain as it is composed of connected artificial neurons.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60CBCB-E019-E245-75F1-871BE56FA6DF}"/>
              </a:ext>
            </a:extLst>
          </p:cNvPr>
          <p:cNvSpPr txBox="1"/>
          <p:nvPr/>
        </p:nvSpPr>
        <p:spPr>
          <a:xfrm>
            <a:off x="6373310" y="3633967"/>
            <a:ext cx="48169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Subset of NNs counting with Hidden Layers allowing to learn beyond linear patterns and tackle complex problems.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9FF68-4012-F2B2-D308-C426FE1F957C}"/>
              </a:ext>
            </a:extLst>
          </p:cNvPr>
          <p:cNvSpPr txBox="1"/>
          <p:nvPr/>
        </p:nvSpPr>
        <p:spPr>
          <a:xfrm>
            <a:off x="6373309" y="4222347"/>
            <a:ext cx="48169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Subtype of DL models specialized in generating new and realistic content because of being trained in Very Big Data.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FAEE25-A778-DEAB-83E5-D12B6113F268}"/>
              </a:ext>
            </a:extLst>
          </p:cNvPr>
          <p:cNvSpPr txBox="1"/>
          <p:nvPr/>
        </p:nvSpPr>
        <p:spPr>
          <a:xfrm>
            <a:off x="6373308" y="5225486"/>
            <a:ext cx="48169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Generative AI models able to create human-like text based on the patterns learned from vast amounts of textual data.</a:t>
            </a:r>
          </a:p>
        </p:txBody>
      </p:sp>
    </p:spTree>
    <p:extLst>
      <p:ext uri="{BB962C8B-B14F-4D97-AF65-F5344CB8AC3E}">
        <p14:creationId xmlns:p14="http://schemas.microsoft.com/office/powerpoint/2010/main" val="1311481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4134</TotalTime>
  <Words>958</Words>
  <Application>Microsoft Macintosh PowerPoint</Application>
  <PresentationFormat>Widescreen</PresentationFormat>
  <Paragraphs>208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Gotham</vt:lpstr>
      <vt:lpstr>Helvetica Neue</vt:lpstr>
      <vt:lpstr>Office Theme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 Gomez Teijeiro</dc:creator>
  <cp:lastModifiedBy>Lucia Gomez Teijeiro</cp:lastModifiedBy>
  <cp:revision>30</cp:revision>
  <dcterms:created xsi:type="dcterms:W3CDTF">2024-09-10T09:01:50Z</dcterms:created>
  <dcterms:modified xsi:type="dcterms:W3CDTF">2024-09-13T05:55:59Z</dcterms:modified>
</cp:coreProperties>
</file>